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8768" r:id="rId2"/>
    <p:sldId id="8566" r:id="rId3"/>
    <p:sldId id="8713" r:id="rId4"/>
    <p:sldId id="8665" r:id="rId5"/>
    <p:sldId id="8598" r:id="rId6"/>
    <p:sldId id="8663" r:id="rId7"/>
    <p:sldId id="8719" r:id="rId8"/>
    <p:sldId id="8720" r:id="rId9"/>
    <p:sldId id="8721" r:id="rId10"/>
    <p:sldId id="8722" r:id="rId11"/>
    <p:sldId id="8723" r:id="rId12"/>
    <p:sldId id="8724" r:id="rId13"/>
    <p:sldId id="8650" r:id="rId14"/>
    <p:sldId id="8600" r:id="rId15"/>
    <p:sldId id="8601" r:id="rId16"/>
    <p:sldId id="8569" r:id="rId17"/>
    <p:sldId id="8571" r:id="rId18"/>
    <p:sldId id="8602" r:id="rId19"/>
    <p:sldId id="8603" r:id="rId20"/>
    <p:sldId id="8653" r:id="rId21"/>
    <p:sldId id="8654" r:id="rId22"/>
    <p:sldId id="8655" r:id="rId23"/>
    <p:sldId id="8767" r:id="rId24"/>
    <p:sldId id="8605" r:id="rId25"/>
    <p:sldId id="8607" r:id="rId26"/>
    <p:sldId id="8608" r:id="rId27"/>
    <p:sldId id="8609" r:id="rId28"/>
    <p:sldId id="8725" r:id="rId29"/>
    <p:sldId id="8572" r:id="rId30"/>
    <p:sldId id="8726" r:id="rId31"/>
    <p:sldId id="8573" r:id="rId32"/>
    <p:sldId id="8574" r:id="rId33"/>
    <p:sldId id="8575" r:id="rId34"/>
    <p:sldId id="8576" r:id="rId35"/>
    <p:sldId id="8577" r:id="rId36"/>
    <p:sldId id="8617" r:id="rId37"/>
    <p:sldId id="8670" r:id="rId38"/>
    <p:sldId id="8658" r:id="rId39"/>
    <p:sldId id="8669" r:id="rId40"/>
    <p:sldId id="8671" r:id="rId41"/>
    <p:sldId id="8672" r:id="rId42"/>
    <p:sldId id="8662" r:id="rId43"/>
    <p:sldId id="8595" r:id="rId44"/>
    <p:sldId id="8594" r:id="rId45"/>
    <p:sldId id="8621" r:id="rId46"/>
    <p:sldId id="8667" r:id="rId47"/>
    <p:sldId id="8596" r:id="rId48"/>
    <p:sldId id="8666" r:id="rId49"/>
    <p:sldId id="8623" r:id="rId50"/>
    <p:sldId id="8622" r:id="rId51"/>
    <p:sldId id="8728" r:id="rId52"/>
    <p:sldId id="8648" r:id="rId53"/>
    <p:sldId id="8564" r:id="rId5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83CA"/>
    <a:srgbClr val="003669"/>
    <a:srgbClr val="1FBFE1"/>
    <a:srgbClr val="0A3D6A"/>
    <a:srgbClr val="E6E6E6"/>
    <a:srgbClr val="00061C"/>
    <a:srgbClr val="00D7F8"/>
    <a:srgbClr val="005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7" autoAdjust="0"/>
    <p:restoredTop sz="93883" autoAdjust="0"/>
  </p:normalViewPr>
  <p:slideViewPr>
    <p:cSldViewPr snapToGrid="0">
      <p:cViewPr varScale="1">
        <p:scale>
          <a:sx n="62" d="100"/>
          <a:sy n="62" d="100"/>
        </p:scale>
        <p:origin x="63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2019/8/12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89780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DE4F11-D967-412D-B580-296127F16508}" type="datetimeFigureOut">
              <a:rPr lang="zh-CN" altLang="en-US" smtClean="0"/>
              <a:t>2019/8/12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CCA80F-ADCD-4CF8-AC2B-C43D0C877E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5500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41F6EF-17A8-4D8D-8596-CC20AFAE4E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7539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大家来看看，有哪些区别，和刚才的</a:t>
            </a:r>
          </a:p>
          <a:p>
            <a:endParaRPr lang="zh-CN" altLang="en-US"/>
          </a:p>
          <a:p>
            <a:r>
              <a:rPr lang="zh-CN" altLang="en-US"/>
              <a:t>大改动来了，引入了两个新的生命周期函数：（吐槽，名字太长）</a:t>
            </a:r>
          </a:p>
          <a:p>
            <a:r>
              <a:rPr lang="zh-CN" altLang="en-US"/>
              <a:t>getDerivedStateFromProps</a:t>
            </a:r>
          </a:p>
          <a:p>
            <a:r>
              <a:rPr lang="zh-CN" altLang="en-US"/>
              <a:t>getSnapshotBeforeUpdate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CA80F-ADCD-4CF8-AC2B-C43D0C877E1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008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这次新的API getDerivedStateFromProps实际上就是用来取代以前的函数componentWillReceiveProps，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可以看到，除了shouldComponentUpdate之外，render之前的所有生命周期函数全灭，就因为太多错用滥用这些生命周期函数的做法，为了从实际触发，</a:t>
            </a: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让程序员断了在这些生命周期函数里做些不该做事情的念想。</a:t>
            </a: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以前需要利用被deprecate的所有生命周期函数才能实现的功能，</a:t>
            </a: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都可以通过getDerivedStateFromProps的帮助来实现。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CA80F-ADCD-4CF8-AC2B-C43D0C877E1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490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接下来，从虚拟到现实，我们来看下虚拟</a:t>
            </a:r>
            <a:r>
              <a:rPr lang="en-US" altLang="zh-CN"/>
              <a:t>dom</a:t>
            </a:r>
            <a:r>
              <a:rPr lang="zh-CN" altLang="en-US"/>
              <a:t>和</a:t>
            </a:r>
            <a:r>
              <a:rPr lang="en-US" altLang="zh-CN"/>
              <a:t>React</a:t>
            </a:r>
            <a:r>
              <a:rPr lang="zh-CN" altLang="en-US"/>
              <a:t>的</a:t>
            </a:r>
            <a:r>
              <a:rPr lang="en-US" altLang="zh-CN"/>
              <a:t>diff</a:t>
            </a:r>
            <a:r>
              <a:rPr lang="zh-CN" altLang="en-US"/>
              <a:t>算法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CA80F-ADCD-4CF8-AC2B-C43D0C877E1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0073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这一章，也是我们这次培训的一个比较深入</a:t>
            </a:r>
            <a:r>
              <a:rPr lang="en-US" altLang="zh-CN"/>
              <a:t>react</a:t>
            </a:r>
            <a:r>
              <a:rPr lang="zh-CN" altLang="en-US"/>
              <a:t>原理的部分。</a:t>
            </a:r>
          </a:p>
          <a:p>
            <a:endParaRPr lang="zh-CN" altLang="en-US"/>
          </a:p>
          <a:p>
            <a:r>
              <a:rPr lang="zh-CN" altLang="en-US"/>
              <a:t>首先，带领大家了解虚拟</a:t>
            </a:r>
            <a:r>
              <a:rPr lang="en-US" altLang="zh-CN"/>
              <a:t>dom</a:t>
            </a:r>
            <a:r>
              <a:rPr lang="zh-CN" altLang="en-US"/>
              <a:t>的运行机制。</a:t>
            </a:r>
          </a:p>
          <a:p>
            <a:endParaRPr lang="zh-CN" altLang="en-US"/>
          </a:p>
          <a:p>
            <a:r>
              <a:rPr lang="zh-CN" altLang="en-US"/>
              <a:t>然后，我们会一起了解下</a:t>
            </a:r>
            <a:r>
              <a:rPr lang="en-US" altLang="zh-CN"/>
              <a:t>react</a:t>
            </a:r>
            <a:r>
              <a:rPr lang="zh-CN" altLang="en-US"/>
              <a:t>的</a:t>
            </a:r>
            <a:r>
              <a:rPr lang="en-US" altLang="zh-CN"/>
              <a:t>diff</a:t>
            </a:r>
            <a:r>
              <a:rPr lang="zh-CN" altLang="en-US"/>
              <a:t>算法。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CA80F-ADCD-4CF8-AC2B-C43D0C877E1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9924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了解虚拟</a:t>
            </a:r>
            <a:r>
              <a:rPr lang="en-US" altLang="zh-CN"/>
              <a:t>dom</a:t>
            </a:r>
            <a:r>
              <a:rPr lang="zh-CN" altLang="en-US"/>
              <a:t>之前，我们先了解下浏览器引擎渲染传统</a:t>
            </a:r>
            <a:r>
              <a:rPr lang="en-US" altLang="zh-CN"/>
              <a:t>dom</a:t>
            </a:r>
            <a:r>
              <a:rPr lang="zh-CN" altLang="en-US"/>
              <a:t>的工作流程。</a:t>
            </a:r>
          </a:p>
          <a:p>
            <a:endParaRPr lang="zh-CN" altLang="en-US"/>
          </a:p>
          <a:p>
            <a:r>
              <a:rPr lang="zh-CN" altLang="en-US"/>
              <a:t>我想问在做的同学有没有人来根据这种图给我讲解下，一般</a:t>
            </a:r>
            <a:r>
              <a:rPr lang="en-US" altLang="zh-CN"/>
              <a:t>dom</a:t>
            </a:r>
            <a:r>
              <a:rPr lang="zh-CN" altLang="en-US"/>
              <a:t>的渲染流程。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第一步，用HTML分析器，分析HTML元素，构建一颗DOM树(标记化和树构建)。    </a:t>
            </a:r>
          </a:p>
          <a:p>
            <a:endParaRPr lang="zh-CN" altLang="en-US"/>
          </a:p>
          <a:p>
            <a:r>
              <a:rPr lang="zh-CN" altLang="en-US"/>
              <a:t>第二步，用CSS分析器，分析CSS文件和元素上的inline样式，生成页面的样式表。    </a:t>
            </a:r>
          </a:p>
          <a:p>
            <a:endParaRPr lang="zh-CN" altLang="en-US"/>
          </a:p>
          <a:p>
            <a:r>
              <a:rPr lang="zh-CN" altLang="en-US"/>
              <a:t>第三步，将DOM树和样式表，关联起来，构建一颗Render树(这一过程又称为Attachment)。每个DOM节点都有attach方法，接受样式信息，返回一个render对象(又名renderer)。这些render对象最终会被构建成一颗Render树。    </a:t>
            </a:r>
          </a:p>
          <a:p>
            <a:endParaRPr lang="zh-CN" altLang="en-US"/>
          </a:p>
          <a:p>
            <a:r>
              <a:rPr lang="zh-CN" altLang="en-US"/>
              <a:t>第四步，有了Render树，浏览器开始布局，为每个Render树上的节点确定一个在显示屏上出现的精确坐标。    </a:t>
            </a:r>
          </a:p>
          <a:p>
            <a:endParaRPr lang="zh-CN" altLang="en-US"/>
          </a:p>
          <a:p>
            <a:r>
              <a:rPr lang="zh-CN" altLang="en-US"/>
              <a:t>第五步，Render树和节点显示坐标都有了，就调用每个节点paint方法，把它们绘制出来。</a:t>
            </a:r>
          </a:p>
          <a:p>
            <a:endParaRPr lang="zh-CN" altLang="en-US"/>
          </a:p>
          <a:p>
            <a:r>
              <a:rPr lang="zh-CN" altLang="en-US"/>
              <a:t>用我们传统的开发模式，原生JS或JQ操作DOM时，浏览器会从构建DOM树开始从头到尾执行一遍流程。在一次操作中，我需要更新10个DOM节点，浏览器收到第一个DOM请求后并不知道还有9次更新操作，</a:t>
            </a:r>
          </a:p>
          <a:p>
            <a:endParaRPr lang="zh-CN" altLang="en-US"/>
          </a:p>
          <a:p>
            <a:r>
              <a:rPr lang="zh-CN" altLang="en-US"/>
              <a:t>因此会马上执行流程，最终执行10次。例如，第一次计算完，紧接着下一个DOM更新请求，这个节点的坐标值就变了，前一次计算为无用功。计算DOM节点坐标值等都是白白浪费的性能。</a:t>
            </a:r>
          </a:p>
          <a:p>
            <a:endParaRPr lang="zh-CN" altLang="en-US"/>
          </a:p>
          <a:p>
            <a:r>
              <a:rPr lang="zh-CN" altLang="en-US"/>
              <a:t>即使计算机硬件一直在迭代更新，操作DOM的代价仍旧是昂贵的，频繁操作还是会出现页面卡顿，影响用户体验。【</a:t>
            </a:r>
            <a:r>
              <a:rPr lang="zh-CN" altLang="en-US">
                <a:sym typeface="+mn-ea"/>
              </a:rPr>
              <a:t>https://www.jianshu.com/p/af0b398602bc</a:t>
            </a:r>
            <a:r>
              <a:rPr lang="zh-CN" altLang="en-US"/>
              <a:t>】</a:t>
            </a:r>
          </a:p>
          <a:p>
            <a:endParaRPr lang="zh-CN" altLang="en-US"/>
          </a:p>
          <a:p>
            <a:r>
              <a:rPr lang="zh-CN" altLang="en-US"/>
              <a:t>下一页！</a:t>
            </a:r>
          </a:p>
          <a:p>
            <a:r>
              <a:rPr lang="zh-CN" altLang="en-US"/>
              <a:t>基于此，我们来看下虚拟</a:t>
            </a:r>
            <a:r>
              <a:rPr lang="en-US" altLang="zh-CN"/>
              <a:t>dom</a:t>
            </a:r>
            <a:r>
              <a:rPr lang="zh-CN" altLang="en-US"/>
              <a:t>是如何改进传统</a:t>
            </a:r>
            <a:r>
              <a:rPr lang="en-US" altLang="zh-CN"/>
              <a:t>dom</a:t>
            </a:r>
            <a:r>
              <a:rPr lang="zh-CN" altLang="en-US"/>
              <a:t>的</a:t>
            </a:r>
          </a:p>
          <a:p>
            <a:endParaRPr lang="zh-CN" altLang="en-US"/>
          </a:p>
          <a:p>
            <a:r>
              <a:rPr lang="zh-CN" altLang="en-US"/>
              <a:t>Virtual DOM:JS对象表示DOM，最终映射成真实DOM(更更新内容⼀一次性attach到DOM树上)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CA80F-ADCD-4CF8-AC2B-C43D0C877E1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320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  <a:p>
            <a:r>
              <a:t>虚拟DOM就是为了解决浏览器性能问题而被设计出来的。</a:t>
            </a:r>
          </a:p>
          <a:p>
            <a:endParaRPr/>
          </a:p>
          <a:p>
            <a:r>
              <a:t>如前，若一次操作中有10次更新DOM的动作，</a:t>
            </a:r>
          </a:p>
          <a:p>
            <a:endParaRPr/>
          </a:p>
          <a:p>
            <a:r>
              <a:t>虚拟DOM不会立即操作DOM，而是将这10次更新的diff内容保存到本地一个JS对象中，最终将这个JS对象一次性attch到DOM树上，再进行后续操作，避免大量无谓的计算量。</a:t>
            </a:r>
          </a:p>
          <a:p>
            <a:endParaRPr/>
          </a:p>
          <a:p>
            <a:r>
              <a:t>所以，用JS对象模拟DOM节点的好处是，页面的更新可以先全部反映在JS对象(虚拟DOM)上，</a:t>
            </a:r>
          </a:p>
          <a:p>
            <a:endParaRPr/>
          </a:p>
          <a:p>
            <a:r>
              <a:t>操作内存中的JS对象的速度显然要更快，等更新完成后，再将最终的JS对象映射成真实的DOM，交由浏览器去绘制。</a:t>
            </a:r>
          </a:p>
          <a:p>
            <a:endParaRPr/>
          </a:p>
          <a:p>
            <a:endParaRPr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Virtual DOM 本质上就是在 JS 和 DOM 之间做了一个缓存。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可以类⽐比 CPU 和硬盘，既然硬盘这么慢， 我们就在它们之间加个缓存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:既然 DOM 这么慢，我们就在它们 JS 和 DOM 之间加个缓存。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js</a:t>
            </a:r>
            <a:r>
              <a:rPr lang="zh-CN" altLang="en-US">
                <a:sym typeface="+mn-ea"/>
              </a:rPr>
              <a:t> 只操作内存Virtual DOM，最后的时候再把变更写入真实DOM。</a:t>
            </a: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CA80F-ADCD-4CF8-AC2B-C43D0C877E1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890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先举个栗栗子，看看虚拟</a:t>
            </a:r>
            <a:r>
              <a:rPr lang="en-US" altLang="zh-CN"/>
              <a:t>dom</a:t>
            </a:r>
            <a:r>
              <a:rPr lang="zh-CN" altLang="en-US"/>
              <a:t>怎么用</a:t>
            </a:r>
            <a:r>
              <a:rPr lang="en-US" altLang="zh-CN"/>
              <a:t>js</a:t>
            </a:r>
            <a:r>
              <a:rPr lang="zh-CN" altLang="en-US"/>
              <a:t>来描述一个</a:t>
            </a:r>
            <a:r>
              <a:rPr lang="en-US" altLang="zh-CN"/>
              <a:t>dom</a:t>
            </a:r>
            <a:r>
              <a:rPr lang="zh-CN" altLang="en-US"/>
              <a:t>结构，有下面这样一段HTML，我们把它DOM树上的结构和属性信息⽤用JS对象表示出来，</a:t>
            </a:r>
          </a:p>
          <a:p>
            <a:endParaRPr lang="zh-CN" altLang="en-US"/>
          </a:p>
          <a:p>
            <a:r>
              <a:rPr lang="zh-CN" altLang="en-US"/>
              <a:t>首先，我们来看看这段</a:t>
            </a:r>
            <a:r>
              <a:rPr lang="en-US" altLang="zh-CN"/>
              <a:t>html</a:t>
            </a:r>
            <a:r>
              <a:rPr lang="zh-CN" altLang="en-US"/>
              <a:t>有哪些关键元素。【请同学描述】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我们总结下：</a:t>
            </a:r>
            <a:r>
              <a:rPr lang="en-US" altLang="zh-CN"/>
              <a:t>ul</a:t>
            </a:r>
            <a:r>
              <a:rPr lang="zh-CN" altLang="en-US"/>
              <a:t>、</a:t>
            </a:r>
            <a:r>
              <a:rPr lang="en-US" altLang="zh-CN"/>
              <a:t>li</a:t>
            </a:r>
            <a:r>
              <a:rPr lang="zh-CN" altLang="en-US"/>
              <a:t>是标签，</a:t>
            </a:r>
            <a:r>
              <a:rPr lang="en-US" altLang="zh-CN"/>
              <a:t>id</a:t>
            </a:r>
            <a:r>
              <a:rPr lang="zh-CN" altLang="en-US"/>
              <a:t>合</a:t>
            </a:r>
            <a:r>
              <a:rPr lang="en-US" altLang="zh-CN"/>
              <a:t>class</a:t>
            </a:r>
            <a:r>
              <a:rPr lang="zh-CN" altLang="en-US"/>
              <a:t>，我们当成属性，</a:t>
            </a:r>
            <a:r>
              <a:rPr lang="en-US" altLang="zh-CN"/>
              <a:t>li</a:t>
            </a:r>
            <a:r>
              <a:rPr lang="zh-CN" altLang="en-US"/>
              <a:t>是</a:t>
            </a:r>
            <a:r>
              <a:rPr lang="en-US" altLang="zh-CN"/>
              <a:t>ul</a:t>
            </a:r>
            <a:r>
              <a:rPr lang="zh-CN" altLang="en-US"/>
              <a:t>的子元素，然后我们把这些信息用</a:t>
            </a:r>
            <a:r>
              <a:rPr lang="en-US" altLang="zh-CN"/>
              <a:t>js</a:t>
            </a:r>
            <a:r>
              <a:rPr lang="zh-CN" altLang="en-US"/>
              <a:t>对象表示。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既然原来 DOM 树的信息都可以⽤用 JavaScript 对象来表示，我们就可以根据这个JavaScript 对 象表示的树结构来构建一棵真正的DOM树。</a:t>
            </a:r>
          </a:p>
          <a:p>
            <a:endParaRPr lang="zh-CN" altLang="en-US"/>
          </a:p>
          <a:p>
            <a:r>
              <a:rPr lang="zh-CN" altLang="en-US"/>
              <a:t>我们知道怎么用</a:t>
            </a:r>
            <a:r>
              <a:rPr lang="en-US" altLang="zh-CN"/>
              <a:t>js</a:t>
            </a:r>
            <a:r>
              <a:rPr lang="zh-CN" altLang="en-US"/>
              <a:t>去描述</a:t>
            </a:r>
            <a:r>
              <a:rPr lang="en-US" altLang="zh-CN"/>
              <a:t>dom</a:t>
            </a:r>
            <a:r>
              <a:rPr lang="zh-CN" altLang="en-US"/>
              <a:t>之后，我们再来看看，虚拟</a:t>
            </a:r>
            <a:r>
              <a:rPr lang="en-US" altLang="zh-CN"/>
              <a:t>dom</a:t>
            </a:r>
            <a:r>
              <a:rPr lang="zh-CN" altLang="en-US"/>
              <a:t>的运作逻辑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CA80F-ADCD-4CF8-AC2B-C43D0C877E1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889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  <a:p>
            <a:r>
              <a:rPr lang="zh-CN" altLang="en-US"/>
              <a:t>定义一个类，包含节点名称，属性集，子节点集等，这个类会返回一个</a:t>
            </a:r>
            <a:r>
              <a:rPr lang="en-US" altLang="zh-CN"/>
              <a:t>Element</a:t>
            </a:r>
            <a:r>
              <a:rPr lang="zh-CN" altLang="en-US"/>
              <a:t>对象。</a:t>
            </a:r>
          </a:p>
          <a:p>
            <a:endParaRPr lang="zh-CN" altLang="en-US"/>
          </a:p>
          <a:p>
            <a:r>
              <a:rPr lang="zh-CN" altLang="en-US"/>
              <a:t>下面，我们把刚才的例子里的</a:t>
            </a:r>
            <a:r>
              <a:rPr lang="en-US" altLang="zh-CN"/>
              <a:t>dom</a:t>
            </a:r>
            <a:r>
              <a:rPr lang="zh-CN" altLang="en-US"/>
              <a:t>应用进去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CA80F-ADCD-4CF8-AC2B-C43D0C877E1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637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  <a:p>
            <a:r>
              <a:rPr lang="zh-CN" altLang="en-US"/>
              <a:t>我们看</a:t>
            </a:r>
            <a:r>
              <a:rPr lang="en-US" altLang="zh-CN"/>
              <a:t>PPT</a:t>
            </a:r>
          </a:p>
          <a:p>
            <a:endParaRPr lang="zh-CN" altLang="en-US"/>
          </a:p>
          <a:p>
            <a:r>
              <a:rPr lang="zh-CN" altLang="en-US"/>
              <a:t>到这里，我们的 ul 只是⼀一个JS对象标识的DOM接⼝口，⻚页⾯面上并没有对应结构，我们需要根据这个 ul 构 建真正的 &lt;ul&gt; 。</a:t>
            </a:r>
          </a:p>
          <a:p>
            <a:endParaRPr lang="zh-CN" altLang="en-US"/>
          </a:p>
          <a:p>
            <a:r>
              <a:rPr lang="zh-CN" altLang="en-US"/>
              <a:t>好，接下来，我们看下，有了这个</a:t>
            </a:r>
            <a:r>
              <a:rPr lang="en-US" altLang="zh-CN"/>
              <a:t>dom</a:t>
            </a:r>
            <a:r>
              <a:rPr lang="zh-CN" altLang="en-US"/>
              <a:t>的描述之后，我们怎么把它挂到</a:t>
            </a:r>
            <a:r>
              <a:rPr lang="en-US" altLang="zh-CN"/>
              <a:t>dom</a:t>
            </a:r>
            <a:r>
              <a:rPr lang="zh-CN" altLang="en-US"/>
              <a:t>上去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CA80F-ADCD-4CF8-AC2B-C43D0C877E1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8826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000"/>
              <a:t> </a:t>
            </a:r>
          </a:p>
          <a:p>
            <a:r>
              <a:rPr lang="en-US" altLang="zh-CN" sz="2000"/>
              <a:t>render</a:t>
            </a:r>
            <a:r>
              <a:rPr lang="zh-CN" altLang="en-US" sz="2000"/>
              <a:t>函数，这里大家可以回顾下，我们刚才在生命周期里，也有这个函数，他就是负责将虚拟</a:t>
            </a:r>
            <a:r>
              <a:rPr lang="en-US" altLang="zh-CN" sz="2000"/>
              <a:t>dom</a:t>
            </a:r>
            <a:r>
              <a:rPr lang="zh-CN" altLang="en-US" sz="2000"/>
              <a:t>渲染成一个阵势的</a:t>
            </a:r>
            <a:r>
              <a:rPr lang="en-US" altLang="zh-CN" sz="2000"/>
              <a:t>dom</a:t>
            </a:r>
            <a:r>
              <a:rPr lang="zh-CN" altLang="en-US" sz="2000"/>
              <a:t>，并返回</a:t>
            </a:r>
          </a:p>
          <a:p>
            <a:endParaRPr lang="zh-CN" altLang="en-US" sz="2000"/>
          </a:p>
          <a:p>
            <a:r>
              <a:rPr lang="zh-CN" altLang="en-US" sz="2000"/>
              <a:t>看具体函数</a:t>
            </a:r>
          </a:p>
          <a:p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ulRoot 是真正的DOM节点，把它塞入文档中，这样 body 里面就有了真正的 &lt;ul&gt; 的DOM结 构。</a:t>
            </a:r>
          </a:p>
          <a:p>
            <a:r>
              <a:rPr lang="zh-CN" altLang="en-US" sz="2000"/>
              <a:t>至此，我们回顾下，</a:t>
            </a:r>
          </a:p>
          <a:p>
            <a:r>
              <a:rPr lang="en-US" altLang="zh-CN" sz="2000"/>
              <a:t>1</a:t>
            </a:r>
            <a:r>
              <a:rPr lang="zh-CN" altLang="en-US" sz="2000"/>
              <a:t>、抽象虚拟</a:t>
            </a:r>
            <a:r>
              <a:rPr lang="en-US" altLang="zh-CN" sz="2000"/>
              <a:t>dom</a:t>
            </a:r>
            <a:r>
              <a:rPr lang="zh-CN" altLang="en-US" sz="2000"/>
              <a:t>，然后把</a:t>
            </a:r>
            <a:r>
              <a:rPr lang="en-US" altLang="zh-CN" sz="2000"/>
              <a:t>dom</a:t>
            </a:r>
            <a:r>
              <a:rPr lang="zh-CN" altLang="en-US" sz="2000"/>
              <a:t>映射到真实</a:t>
            </a:r>
            <a:r>
              <a:rPr lang="en-US" altLang="zh-CN" sz="2000"/>
              <a:t>dom</a:t>
            </a:r>
            <a:r>
              <a:rPr lang="zh-CN" altLang="en-US" sz="2000"/>
              <a:t>的工作就完成了。当然，这里只是讨论一个简单的</a:t>
            </a:r>
            <a:r>
              <a:rPr lang="en-US" altLang="zh-CN" sz="2000"/>
              <a:t>dom</a:t>
            </a:r>
            <a:r>
              <a:rPr lang="zh-CN" altLang="en-US" sz="2000"/>
              <a:t>、顺利的过程。</a:t>
            </a:r>
          </a:p>
          <a:p>
            <a:endParaRPr lang="zh-CN" altLang="en-US" sz="2000"/>
          </a:p>
          <a:p>
            <a:r>
              <a:rPr lang="zh-CN" altLang="en-US" sz="2000"/>
              <a:t>我们在</a:t>
            </a:r>
            <a:r>
              <a:rPr lang="en-US" altLang="zh-CN" sz="2000"/>
              <a:t>react</a:t>
            </a:r>
            <a:r>
              <a:rPr lang="zh-CN" altLang="en-US" sz="2000"/>
              <a:t>组件里，使用</a:t>
            </a:r>
            <a:r>
              <a:rPr lang="en-US" altLang="zh-CN" sz="2000"/>
              <a:t>jsx</a:t>
            </a:r>
            <a:r>
              <a:rPr lang="zh-CN" altLang="en-US" sz="2000"/>
              <a:t>语法，那么</a:t>
            </a:r>
            <a:r>
              <a:rPr lang="en-US" altLang="zh-CN" sz="2000"/>
              <a:t>jsx</a:t>
            </a:r>
            <a:r>
              <a:rPr lang="zh-CN" altLang="en-US" sz="2000"/>
              <a:t>是怎么实现上面的逻辑的呢。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CA80F-ADCD-4CF8-AC2B-C43D0C877E1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94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在开始之前，想现在这里做一个调查，看看大家都用的是哪一个技术栈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react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vue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angular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找人说下原因。</a:t>
            </a:r>
          </a:p>
          <a:p>
            <a:endParaRPr lang="zh-CN" altLang="en-US"/>
          </a:p>
          <a:p>
            <a:r>
              <a:rPr lang="zh-CN" altLang="en-US"/>
              <a:t>简单对比下</a:t>
            </a:r>
            <a:r>
              <a:rPr lang="en-US" altLang="zh-CN"/>
              <a:t>vue</a:t>
            </a:r>
            <a:r>
              <a:rPr lang="zh-CN" altLang="en-US"/>
              <a:t>合</a:t>
            </a:r>
            <a:r>
              <a:rPr lang="en-US" altLang="zh-CN"/>
              <a:t>react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CA80F-ADCD-4CF8-AC2B-C43D0C877E1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2331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JSX 你可以在 JSX 中嵌入表达式，使⽤用JSX指定属性或节点，甚至可以用它来预防注入攻 击。有 JSX 的地方，在文件开头就需要引入 React，因为实际上 JSX 是使⽤用了了 React.createElement，JSX 只是一个JS 的语法糖。</a:t>
            </a:r>
          </a:p>
          <a:p>
            <a:endParaRPr lang="en-US" altLang="zh-CN"/>
          </a:p>
          <a:p>
            <a:r>
              <a:rPr lang="en-US" altLang="zh-CN"/>
              <a:t>BABEL-</a:t>
            </a:r>
            <a:r>
              <a:rPr lang="zh-CN" altLang="en-US"/>
              <a:t>字越少，事情越大。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CA80F-ADCD-4CF8-AC2B-C43D0C877E1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9998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实现的过程，就是根据type⽣生成domElement,再将⼦子节点append进来返回。 当然，真实的mountComponent没有那么简单，感兴趣的同学可以自己去看源码研究 一下。</a:t>
            </a:r>
          </a:p>
          <a:p>
            <a:endParaRPr lang="zh-CN" altLang="en-US"/>
          </a:p>
          <a:p>
            <a:r>
              <a:rPr lang="zh-CN" altLang="en-US"/>
              <a:t>需要强调的是这个类的mountComponent方法会自己操作浏览器器DOM元素。</a:t>
            </a:r>
          </a:p>
          <a:p>
            <a:r>
              <a:rPr lang="zh-CN" altLang="en-US"/>
              <a:t>这个方法将element转成真实DOM节点，并且插入到相应的container里，然后返回真实的节点。</a:t>
            </a:r>
          </a:p>
          <a:p>
            <a:endParaRPr lang="zh-CN" altLang="en-US"/>
          </a:p>
          <a:p>
            <a:r>
              <a:rPr lang="zh-CN" altLang="en-US"/>
              <a:t>这里只是简述了一个普通的节点渲染，对于一些自定义内的渲染，实现起来会更复杂一些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CA80F-ADCD-4CF8-AC2B-C43D0C877E1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7234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我们看这张图，是一个较为完整的渲染逻辑。</a:t>
            </a:r>
          </a:p>
          <a:p>
            <a:endParaRPr lang="zh-CN" altLang="en-US"/>
          </a:p>
          <a:p>
            <a:r>
              <a:rPr lang="zh-CN" altLang="en-US"/>
              <a:t>这里简单的介绍了下组件渲染的部分，接下来，我们看下，</a:t>
            </a:r>
            <a:r>
              <a:rPr lang="en-US" altLang="zh-CN"/>
              <a:t>react</a:t>
            </a:r>
            <a:r>
              <a:rPr lang="zh-CN" altLang="en-US"/>
              <a:t>的</a:t>
            </a:r>
            <a:r>
              <a:rPr lang="en-US" altLang="zh-CN"/>
              <a:t>diff</a:t>
            </a:r>
            <a:r>
              <a:rPr lang="zh-CN" altLang="en-US"/>
              <a:t>算法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CA80F-ADCD-4CF8-AC2B-C43D0C877E1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1150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我们回顾下虚拟</a:t>
            </a:r>
            <a:r>
              <a:rPr lang="en-US" altLang="zh-CN"/>
              <a:t>dom</a:t>
            </a:r>
            <a:r>
              <a:rPr lang="zh-CN" altLang="en-US"/>
              <a:t>的流程</a:t>
            </a:r>
          </a:p>
          <a:p>
            <a:endParaRPr lang="zh-CN" altLang="en-US"/>
          </a:p>
          <a:p>
            <a:r>
              <a:rPr lang="en-US" altLang="zh-CN"/>
              <a:t>PPT</a:t>
            </a:r>
            <a:r>
              <a:rPr lang="zh-CN" altLang="en-US"/>
              <a:t>内容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说完虚拟</a:t>
            </a:r>
            <a:r>
              <a:rPr lang="en-US" altLang="zh-CN"/>
              <a:t>dom</a:t>
            </a:r>
            <a:r>
              <a:rPr lang="zh-CN" altLang="en-US"/>
              <a:t>，我们继续来看我们的</a:t>
            </a:r>
            <a:r>
              <a:rPr lang="en-US" altLang="zh-CN"/>
              <a:t>diff</a:t>
            </a:r>
            <a:r>
              <a:rPr lang="zh-CN" altLang="en-US"/>
              <a:t>算法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CA80F-ADCD-4CF8-AC2B-C43D0C877E1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5564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diff算法作为Virtual DOM的加速器，其算法的改进优化是React整个界面渲染的基础和性能的保障，同时也是React源码中最神秘的，最不可思议的部分</a:t>
            </a:r>
          </a:p>
          <a:p>
            <a:endParaRPr lang="zh-CN" altLang="en-US"/>
          </a:p>
          <a:p>
            <a:r>
              <a:rPr lang="zh-CN" altLang="en-US"/>
              <a:t>计算一棵树形结构转换为另一棵树形结构需要最少步骤，</a:t>
            </a:r>
          </a:p>
          <a:p>
            <a:endParaRPr lang="zh-CN" altLang="en-US"/>
          </a:p>
          <a:p>
            <a:r>
              <a:rPr lang="zh-CN" altLang="en-US"/>
              <a:t>如果使用传统的diff算法通过循环递归遍历节点进行对比，其复杂度要达到O(n^3)，其中n是节点总数，效率十分低下，</a:t>
            </a:r>
          </a:p>
          <a:p>
            <a:endParaRPr lang="zh-CN" altLang="en-US"/>
          </a:p>
          <a:p>
            <a:r>
              <a:rPr lang="zh-CN" altLang="en-US"/>
              <a:t>假设我们要展示1000个节点，那么我们就要依次执行上十亿次的比较。</a:t>
            </a:r>
          </a:p>
          <a:p>
            <a:endParaRPr lang="zh-CN" altLang="en-US"/>
          </a:p>
          <a:p>
            <a:r>
              <a:rPr lang="zh-CN" altLang="en-US"/>
              <a:t>而在</a:t>
            </a:r>
            <a:r>
              <a:rPr lang="en-US" altLang="zh-CN"/>
              <a:t>react</a:t>
            </a:r>
            <a:r>
              <a:rPr lang="zh-CN" altLang="en-US"/>
              <a:t>中，最直接的提现就是，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在同一位置对比前后dom节点,只要发现不同，就会删除操作前的domm节点（包括其子节点），替换为操作后的dom节点。这个时候，算法的复杂度大大减少。o(n)</a:t>
            </a:r>
          </a:p>
          <a:p>
            <a:endParaRPr lang="zh-CN" altLang="en-US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对比两种diff算法，大家可以发现，react的diff算法下，当dom节点更改时，会大大减少dom树的节点遍历，这也是其另外一个可以实现极速渲染的一个原因。</a:t>
            </a:r>
            <a:endParaRPr lang="zh-CN" altLang="en-US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下面我们来看下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react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算法的一些具体的策略</a:t>
            </a:r>
          </a:p>
          <a:p>
            <a:endParaRPr lang="zh-CN" altLang="en-US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CA80F-ADCD-4CF8-AC2B-C43D0C877E1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2676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如下图所示，A节点及其子节点被整个移动到D节点下面去，由于React只会简单的考虑同级节点的位置变换，而对于不同层级的节点，只有创建和删除操作，所以当根节点发现A节点消失了，就会删除A节点及其子节点，当D发现多了一个子节点A，就会创建新的A作为其子节点。 </a:t>
            </a:r>
          </a:p>
          <a:p>
            <a:endParaRPr lang="zh-CN" altLang="en-US"/>
          </a:p>
          <a:p>
            <a:r>
              <a:rPr lang="zh-CN" altLang="en-US"/>
              <a:t>由此可以发现，当出现节点跨层级移动时，并不会出现想象中的移动操作，而是会进行删除，重新创建的动作，这是一种很影响React性能的操作。因此官方也不建议进行DOM节点跨层级的操作。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，React对Virtual DOM树进行层级控制，只会对相同层级的DOM节点进行比较，即同一个父元素下的所有子节点，当发现节点已经不存在了，则会删除掉该节点下所有的子节点，不会再进行比较。这样只需要对DOM树进行一次遍历，就可以完成整个树的比较。复杂度变为O(n);</a:t>
            </a:r>
            <a:endParaRPr lang="zh-CN" altLang="en-US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CA80F-ADCD-4CF8-AC2B-C43D0C877E1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8715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如下图所示，当组件D变为组件G时，即使这两个组件结构相似，一旦React判断D和G是不同类型的组件，就不会比较两者的结构，而是直接删除组件D，重新创建组件G及其子节点。</a:t>
            </a:r>
          </a:p>
          <a:p>
            <a:r>
              <a:rPr lang="zh-CN" altLang="en-US"/>
              <a:t>虽然当两个组件是不同类型但结构相似时，进行diff算法分析会影响性能，</a:t>
            </a:r>
          </a:p>
          <a:p>
            <a:r>
              <a:rPr lang="zh-CN" altLang="en-US"/>
              <a:t>但是毕竟不同类型的组件存在相似DOM树的情况在实际开发过程中很少出现，因此这种极端因素很难在实际开发过程中造成重大影响。 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CA80F-ADCD-4CF8-AC2B-C43D0C877E1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7658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当节点属于同一层级时，diff提供了3种节点操作，分别为INSERT_MARKUP(插入)，MOVE_EXISTING(移动),REMOVE_NODE(删除)。</a:t>
            </a:r>
          </a:p>
          <a:p>
            <a:r>
              <a:rPr lang="zh-CN" altLang="en-US"/>
              <a:t>Element DIFF紧接着以上统一类型组件继续比较下去，常见类型就是列表。</a:t>
            </a:r>
          </a:p>
          <a:p>
            <a:r>
              <a:rPr lang="zh-CN" altLang="en-US"/>
              <a:t>同一个列表由旧变新有三种行为，插入、移动和删除，它的比较策略是对于每一个列表指定key，先将所有列表遍历一遍，确定要新增和删除的，再确定需要移动的。</a:t>
            </a:r>
          </a:p>
          <a:p>
            <a:endParaRPr lang="zh-CN" altLang="en-US"/>
          </a:p>
          <a:p>
            <a:r>
              <a:rPr lang="zh-CN" altLang="en-US"/>
              <a:t>如图所示，第一步将D删掉，第二步增加E，再次执行时A和B只需要移动位置即可。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CA80F-ADCD-4CF8-AC2B-C43D0C877E1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7859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现在我们来回顾下</a:t>
            </a:r>
          </a:p>
          <a:p>
            <a:pPr marL="342900" indent="-342900">
              <a:lnSpc>
                <a:spcPct val="130000"/>
              </a:lnSpc>
              <a:buFont typeface="Wingdings" panose="05000000000000000000" charset="0"/>
              <a:buChar char=""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 UI 中DOM节点跨层级的移动操作特别少，可以忽略不计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charset="0"/>
              <a:buChar char=""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拥有相同类的两个组件将会生成相似的树形结构，拥有不同类的两个组件将会生成不同的树形结构。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charset="0"/>
              <a:buChar char=""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对于同一层级的一组子节点，它们可以通过唯一id进行区分。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CA80F-ADCD-4CF8-AC2B-C43D0C877E1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6958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大家看看这个树结构，有没有同学能用前序遍历的方法，给出节点的顺序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CA80F-ADCD-4CF8-AC2B-C43D0C877E1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509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在回答这个问题之前，我们来看看，为什么不是</a:t>
            </a:r>
            <a:r>
              <a:rPr lang="en-US" altLang="zh-CN"/>
              <a:t>react</a:t>
            </a:r>
            <a:r>
              <a:rPr lang="zh-CN" altLang="en-US"/>
              <a:t>！</a:t>
            </a:r>
          </a:p>
          <a:p>
            <a:r>
              <a:rPr lang="zh-CN" altLang="en-US"/>
              <a:t>Vue 是个模仿集成者，从参考 Angular 的数据绑定，到后来 React 的 virtual DOM，Polymer 的 Web Component 式组件，都汲取了各家优点，并且做到简单易用，文档写的很好，并且支持中文。</a:t>
            </a:r>
          </a:p>
          <a:p>
            <a:r>
              <a:rPr lang="zh-CN" altLang="en-US"/>
              <a:t>同时也有阿里 weex 加成，未来还是很不错的。所以我选 React (滑稽)。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CA80F-ADCD-4CF8-AC2B-C43D0C877E1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2990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大家看看这个树结构，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CA80F-ADCD-4CF8-AC2B-C43D0C877E1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0936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在深度优先遍历的时候，每遍历到一个节点就把该节点和新的的树进行对比。如果有差异的话就记录到一个对象里面。</a:t>
            </a:r>
          </a:p>
          <a:p>
            <a:endParaRPr lang="zh-CN" altLang="en-US"/>
          </a:p>
          <a:p>
            <a:r>
              <a:rPr lang="zh-CN" altLang="en-US"/>
              <a:t>我们得到了每个节点的</a:t>
            </a:r>
            <a:r>
              <a:rPr lang="en-US" altLang="zh-CN"/>
              <a:t>patches</a:t>
            </a:r>
            <a:r>
              <a:rPr lang="zh-CN" altLang="en-US"/>
              <a:t>之后，接下来去处理这里的</a:t>
            </a:r>
            <a:r>
              <a:rPr lang="en-US" altLang="zh-CN"/>
              <a:t>difference</a:t>
            </a:r>
            <a:r>
              <a:rPr lang="zh-CN" altLang="en-US"/>
              <a:t>对象，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CA80F-ADCD-4CF8-AC2B-C43D0C877E1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8169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  <a:p>
            <a:r>
              <a:rPr lang="zh-CN" altLang="en-US"/>
              <a:t>我们顶一下差异类型，方便我们记录</a:t>
            </a:r>
          </a:p>
          <a:p>
            <a:endParaRPr lang="zh-CN" altLang="en-US"/>
          </a:p>
          <a:p>
            <a:r>
              <a:rPr lang="zh-CN" altLang="en-US"/>
              <a:t>通过这个规则，我们把上面的</a:t>
            </a:r>
            <a:r>
              <a:rPr lang="en-US" altLang="zh-CN"/>
              <a:t>patcher</a:t>
            </a:r>
            <a:r>
              <a:rPr lang="zh-CN" altLang="en-US"/>
              <a:t>完善一下，</a:t>
            </a:r>
            <a:r>
              <a:rPr lang="en-US" altLang="zh-CN"/>
              <a:t>react</a:t>
            </a:r>
            <a:r>
              <a:rPr lang="zh-CN" altLang="en-US"/>
              <a:t>定义了几个</a:t>
            </a:r>
            <a:r>
              <a:rPr lang="en-US" altLang="zh-CN"/>
              <a:t>difference</a:t>
            </a:r>
            <a:r>
              <a:rPr lang="zh-CN" altLang="en-US"/>
              <a:t>的类型，即：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CA80F-ADCD-4CF8-AC2B-C43D0C877E1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394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  <a:p>
            <a:r>
              <a:rPr lang="en-US" altLang="zh-CN"/>
              <a:t>PPT</a:t>
            </a:r>
            <a:r>
              <a:rPr lang="zh-CN" altLang="en-US"/>
              <a:t>内容</a:t>
            </a:r>
          </a:p>
          <a:p>
            <a:r>
              <a:rPr lang="zh-CN" altLang="en-US"/>
              <a:t>至此之后，所有差异的信息都被记录下来，我们就可以将这些差异应用到真实的</a:t>
            </a:r>
            <a:r>
              <a:rPr lang="en-US" altLang="zh-CN"/>
              <a:t>dom</a:t>
            </a:r>
            <a:r>
              <a:rPr lang="zh-CN" altLang="en-US"/>
              <a:t>树上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CA80F-ADCD-4CF8-AC2B-C43D0C877E1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3488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CA80F-ADCD-4CF8-AC2B-C43D0C877E1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4151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当然这是非常粗糙的实践，实际中还需要处理事件监听等；生成虚拟 DOM 的时候也可以加入 JSX 语法。这些事情都做了的话，就可以构造一个简单的ReactJS了。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CA80F-ADCD-4CF8-AC2B-C43D0C877E1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6726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CA80F-ADCD-4CF8-AC2B-C43D0C877E1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6617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我们为什么要引入</a:t>
            </a:r>
            <a:r>
              <a:rPr lang="en-US" altLang="zh-CN"/>
              <a:t>redux</a:t>
            </a:r>
            <a:r>
              <a:rPr lang="zh-CN" altLang="en-US"/>
              <a:t>或者其他的状态管理机制呢，按照道理来说，</a:t>
            </a:r>
            <a:r>
              <a:rPr lang="en-US" altLang="zh-CN"/>
              <a:t>react</a:t>
            </a:r>
            <a:r>
              <a:rPr lang="zh-CN" altLang="en-US"/>
              <a:t>自身也有状态管理，引入</a:t>
            </a:r>
            <a:r>
              <a:rPr lang="en-US" altLang="zh-CN"/>
              <a:t>redux</a:t>
            </a:r>
            <a:r>
              <a:rPr lang="zh-CN" altLang="en-US"/>
              <a:t>是不是多次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CA80F-ADCD-4CF8-AC2B-C43D0C877E1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3649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  <a:p>
            <a:r>
              <a:rPr lang="zh-CN" altLang="en-US"/>
              <a:t>我们先来看看，我们开始提到的单向数据流</a:t>
            </a:r>
          </a:p>
          <a:p>
            <a:endParaRPr lang="zh-CN" altLang="en-US"/>
          </a:p>
          <a:p>
            <a:r>
              <a:rPr lang="zh-CN" altLang="en-US"/>
              <a:t>简单的单向数据流（unidirectional data flow）是指用户访问View，View发出用户交互的Action，在Action里对state进行相应更新。state更新后会触发View更新页面的过程。这样数据总是清晰的单向进行流动，便于维护并且可以预测。</a:t>
            </a:r>
          </a:p>
          <a:p>
            <a:endParaRPr lang="zh-CN" altLang="en-US"/>
          </a:p>
          <a:p>
            <a:r>
              <a:rPr lang="zh-CN" altLang="en-US"/>
              <a:t>单向数据流的好处是与之前angularJS提出的two-way data binding相比较而言，因为单向，所以各种变化都是可预计、可控制的。（</a:t>
            </a:r>
            <a:r>
              <a:rPr lang="zh-CN" altLang="en-US">
                <a:sym typeface="+mn-ea"/>
              </a:rPr>
              <a:t>不像双向绑定那样，变化一但复杂起来，大家都互相触发变化，到最后一个地方变了，你根本猜不出来她还会导致其他什么地方跟着一起变。</a:t>
            </a:r>
            <a:endParaRPr lang="zh-CN" altLang="en-US"/>
          </a:p>
          <a:p>
            <a:r>
              <a:rPr lang="zh-CN" altLang="en-US"/>
              <a:t>）</a:t>
            </a:r>
          </a:p>
          <a:p>
            <a:endParaRPr lang="zh-CN" altLang="en-US"/>
          </a:p>
          <a:p>
            <a:r>
              <a:rPr lang="zh-CN" altLang="en-US"/>
              <a:t>我们现在来关注在这个流程里的数据通信，可以理解是组件间的状态通信。</a:t>
            </a:r>
          </a:p>
          <a:p>
            <a:endParaRPr lang="zh-CN" altLang="en-US"/>
          </a:p>
          <a:p>
            <a:r>
              <a:rPr lang="zh-CN" altLang="en-US"/>
              <a:t>这里有很多有</a:t>
            </a:r>
            <a:r>
              <a:rPr lang="en-US" altLang="zh-CN"/>
              <a:t>vue</a:t>
            </a:r>
            <a:r>
              <a:rPr lang="zh-CN" altLang="en-US"/>
              <a:t>或者</a:t>
            </a:r>
            <a:r>
              <a:rPr lang="en-US" altLang="zh-CN"/>
              <a:t>react</a:t>
            </a:r>
            <a:r>
              <a:rPr lang="zh-CN" altLang="en-US"/>
              <a:t>经验的同学，我们知道，父子之间是可以通过组件的属性进行通信的的，那么</a:t>
            </a:r>
          </a:p>
          <a:p>
            <a:endParaRPr lang="zh-CN" altLang="en-US"/>
          </a:p>
          <a:p>
            <a:r>
              <a:rPr lang="zh-CN" altLang="en-US">
                <a:sym typeface="+mn-ea"/>
              </a:rPr>
              <a:t>我们为什么要引入</a:t>
            </a:r>
            <a:r>
              <a:rPr lang="en-US" altLang="zh-CN">
                <a:sym typeface="+mn-ea"/>
              </a:rPr>
              <a:t>redux</a:t>
            </a:r>
            <a:r>
              <a:rPr lang="zh-CN" altLang="en-US">
                <a:sym typeface="+mn-ea"/>
              </a:rPr>
              <a:t>或者其他的状态管理机制呢，按照道理来说，</a:t>
            </a:r>
            <a:r>
              <a:rPr lang="en-US" altLang="zh-CN">
                <a:sym typeface="+mn-ea"/>
              </a:rPr>
              <a:t>react</a:t>
            </a:r>
            <a:r>
              <a:rPr lang="zh-CN" altLang="en-US">
                <a:sym typeface="+mn-ea"/>
              </a:rPr>
              <a:t>自身也有状态管理，引入</a:t>
            </a:r>
            <a:r>
              <a:rPr lang="en-US" altLang="zh-CN">
                <a:sym typeface="+mn-ea"/>
              </a:rPr>
              <a:t>redux</a:t>
            </a:r>
            <a:r>
              <a:rPr lang="zh-CN" altLang="en-US">
                <a:sym typeface="+mn-ea"/>
              </a:rPr>
              <a:t>是不是多此一举呢？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CA80F-ADCD-4CF8-AC2B-C43D0C877E1D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92469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我们来看看</a:t>
            </a:r>
            <a:r>
              <a:rPr lang="en-US" altLang="zh-CN"/>
              <a:t>1</a:t>
            </a:r>
            <a:r>
              <a:rPr lang="zh-CN" altLang="en-US"/>
              <a:t>个场景</a:t>
            </a:r>
          </a:p>
          <a:p>
            <a:r>
              <a:rPr lang="zh-CN" altLang="en-US"/>
              <a:t>现在有一个组件的结构是这样的，现在假如</a:t>
            </a:r>
            <a:r>
              <a:rPr lang="en-US" altLang="zh-CN"/>
              <a:t>B</a:t>
            </a:r>
            <a:r>
              <a:rPr lang="zh-CN" altLang="en-US"/>
              <a:t>需要获取</a:t>
            </a:r>
            <a:r>
              <a:rPr lang="en-US" altLang="zh-CN"/>
              <a:t>A</a:t>
            </a:r>
            <a:r>
              <a:rPr lang="zh-CN" altLang="en-US"/>
              <a:t>的一个状态数据，我们可以通过</a:t>
            </a:r>
            <a:r>
              <a:rPr lang="en-US" altLang="zh-CN"/>
              <a:t>props</a:t>
            </a:r>
            <a:r>
              <a:rPr lang="zh-CN" altLang="en-US"/>
              <a:t>来传递，</a:t>
            </a:r>
          </a:p>
          <a:p>
            <a:endParaRPr lang="zh-CN" altLang="en-US"/>
          </a:p>
          <a:p>
            <a:r>
              <a:rPr lang="zh-CN" altLang="en-US"/>
              <a:t>以此类推，</a:t>
            </a:r>
            <a:r>
              <a:rPr lang="en-US" altLang="zh-CN"/>
              <a:t>D</a:t>
            </a:r>
            <a:r>
              <a:rPr lang="zh-CN" altLang="en-US"/>
              <a:t>可以通过</a:t>
            </a:r>
            <a:r>
              <a:rPr lang="en-US" altLang="zh-CN"/>
              <a:t>props</a:t>
            </a:r>
            <a:r>
              <a:rPr lang="zh-CN" altLang="en-US"/>
              <a:t>获取</a:t>
            </a:r>
            <a:r>
              <a:rPr lang="en-US" altLang="zh-CN"/>
              <a:t>B</a:t>
            </a:r>
            <a:r>
              <a:rPr lang="zh-CN" altLang="en-US"/>
              <a:t>甚至</a:t>
            </a:r>
            <a:r>
              <a:rPr lang="en-US" altLang="zh-CN"/>
              <a:t>A</a:t>
            </a:r>
            <a:r>
              <a:rPr lang="zh-CN" altLang="en-US"/>
              <a:t>的数据，然后。。。</a:t>
            </a:r>
          </a:p>
          <a:p>
            <a:endParaRPr lang="zh-CN" altLang="en-US"/>
          </a:p>
          <a:p>
            <a:r>
              <a:rPr lang="zh-CN" altLang="en-US"/>
              <a:t>就算我们一级一级的传递，</a:t>
            </a:r>
            <a:r>
              <a:rPr lang="en-US" altLang="zh-CN"/>
              <a:t>x</a:t>
            </a:r>
            <a:r>
              <a:rPr lang="zh-CN" altLang="en-US"/>
              <a:t>获取到了</a:t>
            </a:r>
            <a:r>
              <a:rPr lang="en-US" altLang="zh-CN"/>
              <a:t>A</a:t>
            </a:r>
            <a:r>
              <a:rPr lang="zh-CN" altLang="en-US"/>
              <a:t>的数据，现在突然</a:t>
            </a:r>
            <a:r>
              <a:rPr lang="en-US" altLang="zh-CN"/>
              <a:t>C</a:t>
            </a:r>
            <a:r>
              <a:rPr lang="zh-CN" altLang="en-US"/>
              <a:t>要获取</a:t>
            </a:r>
            <a:r>
              <a:rPr lang="en-US" altLang="zh-CN"/>
              <a:t>X</a:t>
            </a:r>
            <a:r>
              <a:rPr lang="zh-CN" altLang="en-US"/>
              <a:t>的一个数据，</a:t>
            </a:r>
            <a:r>
              <a:rPr lang="en-US" altLang="zh-CN"/>
              <a:t>emmm</a:t>
            </a:r>
          </a:p>
          <a:p>
            <a:endParaRPr lang="zh-CN" altLang="en-US"/>
          </a:p>
          <a:p>
            <a:r>
              <a:rPr lang="zh-CN" altLang="en-US"/>
              <a:t>显然很麻烦</a:t>
            </a:r>
          </a:p>
          <a:p>
            <a:endParaRPr lang="zh-CN" altLang="en-US"/>
          </a:p>
          <a:p>
            <a:r>
              <a:rPr lang="zh-CN" altLang="en-US"/>
              <a:t>那么，如果，我们有一个统一的地方去管理状态，大家有需要的，去这里取，然后改变了某些状态，再反馈到这个统一的地方去。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CA80F-ADCD-4CF8-AC2B-C43D0C877E1D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356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  <a:p>
            <a:r>
              <a:rPr lang="zh-CN" altLang="en-US"/>
              <a:t>其实很多时候呢，就是缘分吧，比如我选择他是因为砍了</a:t>
            </a:r>
            <a:r>
              <a:rPr lang="en-US" altLang="zh-CN"/>
              <a:t>antd</a:t>
            </a:r>
            <a:r>
              <a:rPr lang="zh-CN" altLang="en-US"/>
              <a:t>。</a:t>
            </a:r>
          </a:p>
          <a:p>
            <a:endParaRPr lang="zh-CN" altLang="en-US"/>
          </a:p>
          <a:p>
            <a:r>
              <a:rPr lang="zh-CN" altLang="en-US"/>
              <a:t>引出今天的授课内容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CA80F-ADCD-4CF8-AC2B-C43D0C877E1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7748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那么，</a:t>
            </a:r>
            <a:r>
              <a:rPr lang="en-US" altLang="zh-CN"/>
              <a:t>redux</a:t>
            </a:r>
            <a:r>
              <a:rPr lang="zh-CN" altLang="en-US"/>
              <a:t>就是我们想要的这个统一管理状态的东西。</a:t>
            </a:r>
          </a:p>
          <a:p>
            <a:endParaRPr lang="zh-CN" altLang="en-US"/>
          </a:p>
          <a:p>
            <a:endParaRPr lang="zh-CN" altLang="en-US"/>
          </a:p>
          <a:p>
            <a:r>
              <a:t>Redux提供一种存储整个应用状态到一个地方的解决方案（可以理解为统一状态层），称为“store”，</a:t>
            </a:r>
          </a:p>
          <a:p>
            <a:endParaRPr/>
          </a:p>
          <a:p>
            <a:r>
              <a:t>组件将状态的变化转发通知(dispatch)给store，而不是直接通知其它的组件。组件内部依赖的state的变化情况可以通过订阅store来实现。</a:t>
            </a:r>
          </a:p>
          <a:p>
            <a:endParaRPr/>
          </a:p>
          <a:p>
            <a:r>
              <a:t>使用Redux，所有的组件都从store里面获取它们依赖的state，同时也需要将state的变化告知store。</a:t>
            </a:r>
          </a:p>
          <a:p>
            <a:endParaRPr/>
          </a:p>
          <a:p>
            <a:r>
              <a:t>组件不需要关注在这个store里面其它组件的state的变化情况，Redux让数据流变得更加简单。这种思想最初来自Flux，它是一种和React相同的单向数据流的设计模式。</a:t>
            </a:r>
          </a:p>
          <a:p>
            <a:endParaRPr/>
          </a:p>
          <a:p>
            <a:r>
              <a:t>Redux有三大原则</a:t>
            </a:r>
          </a:p>
          <a:p>
            <a:endParaRPr/>
          </a:p>
          <a:p>
            <a:r>
              <a:t>单一数据源，整个应用的 state 被储存在一棵 object tree 中，并且这个 object tree 只存在于唯一一个 store 中</a:t>
            </a:r>
          </a:p>
          <a:p>
            <a:r>
              <a:t>State 是只读的，惟一改变 state 的方法就是触发 action，action 是一个用于描述已发生事件的普通对象。</a:t>
            </a:r>
          </a:p>
          <a:p>
            <a:r>
              <a:t>使用纯函数来执行修改，为了描述 action 如何改变 state tree ，你需要编写 reducers。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CA80F-ADCD-4CF8-AC2B-C43D0C877E1D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2103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CA80F-ADCD-4CF8-AC2B-C43D0C877E1D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63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先介绍两个比较实用的工具。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CA80F-ADCD-4CF8-AC2B-C43D0C877E1D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78862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React Developer Tools会自动检测React组件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CA80F-ADCD-4CF8-AC2B-C43D0C877E1D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2283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再讲性能优化之前，我们需要先来了解一下如何查看react加载组件时所耗费的时间的工具，在react 16版本之前我们可以使用React Perf来查看。</a:t>
            </a:r>
          </a:p>
          <a:p>
            <a:endParaRPr lang="zh-CN" altLang="en-US"/>
          </a:p>
          <a:p>
            <a:r>
              <a:rPr lang="zh-CN" altLang="en-US"/>
              <a:t>大家可以在chorme中先安装React Perf扩展，然后在入口文件或者redux的store.js中加入相应的代码即可：</a:t>
            </a:r>
          </a:p>
          <a:p>
            <a:endParaRPr lang="zh-CN" altLang="en-US"/>
          </a:p>
          <a:p>
            <a:r>
              <a:rPr lang="zh-CN" altLang="en-US"/>
              <a:t>在最新的React16版本中，我们可以直接在url后加上?react_pref，就可以在chrome浏览器的performance，我们可以查看User Timeing来查看组件的加载时间。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CA80F-ADCD-4CF8-AC2B-C43D0C877E1D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5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写过 React 项目的同学一定会明白，JSX 中可能会存在大量的条件判别，以达到根据不同的情况渲染不同组件形态的效果。</a:t>
            </a:r>
          </a:p>
          <a:p>
            <a:r>
              <a:rPr lang="zh-CN" altLang="en-US"/>
              <a:t>这样的结果是不理想的。我们丢失了代码的可读性，也使得代码组织显得混乱异常。多层次的嵌套也是应该避免的。</a:t>
            </a:r>
          </a:p>
          <a:p>
            <a:r>
              <a:rPr lang="zh-CN" altLang="en-US"/>
              <a:t>针对于此，有很对类库来解决 JSX-Control Statements 此类问题，但是与其引入第三方类库的依赖，还不如我们先自己尝试探索解决问题。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CA80F-ADCD-4CF8-AC2B-C43D0C877E1D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2139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我们可以使用立即执行函数IIFE，来达到使用 if...else 的目的：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CA80F-ADCD-4CF8-AC2B-C43D0C877E1D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9840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shouldComponentUpdate是决定react组件什么时候能够不重新渲染的函数，但是这个函数默认的实现方式就是简单的返回一个true。也就是说，默认每次更新的时候都要调用所用的生命周期函数，包括render函数，重新渲染。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CA80F-ADCD-4CF8-AC2B-C43D0C877E1D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5237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shouldComponentUpdate是决定react组件什么时候能够不重新渲染的函数，但是这个函数默认的实现方式就是简单的返回一个true。也就是说，默认每次更新的时候都要调用所用的生命周期函数，包括render函数，重新渲染。</a:t>
            </a:r>
          </a:p>
          <a:p>
            <a:endParaRPr lang="zh-CN" altLang="en-US"/>
          </a:p>
          <a:p>
            <a:r>
              <a:rPr lang="zh-CN" altLang="en-US"/>
              <a:t>类似上面的情况其实我们经常遇到，因此react提供了PureComponent来解决类似的问题，可以让我们少写许多的shouldComponentUpdate。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CA80F-ADCD-4CF8-AC2B-C43D0C877E1D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2484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答案是第一种方式。</a:t>
            </a:r>
          </a:p>
          <a:p>
            <a:r>
              <a:rPr lang="zh-CN" altLang="en-US"/>
              <a:t>因为第一种，构造函数每一次渲染的时候只会执行 一遍；</a:t>
            </a:r>
          </a:p>
          <a:p>
            <a:r>
              <a:rPr lang="zh-CN" altLang="en-US"/>
              <a:t>而第二种方法，在每次render()的时候都会重新执行一遍函数；</a:t>
            </a:r>
          </a:p>
          <a:p>
            <a:r>
              <a:rPr lang="zh-CN" altLang="en-US"/>
              <a:t>第三种方法的话，每一次render()的时候，都会生成一个新的箭头函数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CA80F-ADCD-4CF8-AC2B-C43D0C877E1D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0213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CA80F-ADCD-4CF8-AC2B-C43D0C877E1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6142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javascript中的对象一般都是可变的，因为使用了引用赋值，新的对象简单的引用了原始对象，改变新对象将影响到原始对象。</a:t>
            </a:r>
          </a:p>
          <a:p>
            <a:endParaRPr lang="zh-CN" altLang="en-US"/>
          </a:p>
          <a:p>
            <a:r>
              <a:rPr lang="zh-CN" altLang="en-US"/>
              <a:t>举例：当我们给bar.a赋值后，会发现foo.a也变成了2，虽然我们可以通过深拷贝与浅拷贝解决这个问题，但是这样做非常的昂贵，对cpu和内存会造成浪费。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咨询大家，有没有什么解决方法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CA80F-ADCD-4CF8-AC2B-C43D0C877E1D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3089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javascript中的对象一般都是可变的，因为使用了引用赋值，新的对象简单的引用了原始对象，改变新对象将影响到原始对象。</a:t>
            </a:r>
          </a:p>
          <a:p>
            <a:endParaRPr lang="zh-CN" altLang="en-US"/>
          </a:p>
          <a:p>
            <a:r>
              <a:rPr lang="zh-CN" altLang="en-US"/>
              <a:t>举例：当我们给bar.a赋值后，会发现foo.a也变成了2，虽然我们可以通过深拷贝与浅拷贝解决这个问题，但是这样做非常的昂贵，对cpu和内存会造成浪费。</a:t>
            </a:r>
          </a:p>
          <a:p>
            <a:endParaRPr lang="zh-CN" altLang="en-US"/>
          </a:p>
          <a:p>
            <a:r>
              <a:rPr lang="zh-CN" altLang="en-US"/>
              <a:t>这里就需要用到Immutable，通过Immutable创建的Immutable Data一旦被创建，</a:t>
            </a:r>
          </a:p>
          <a:p>
            <a:endParaRPr lang="zh-CN" altLang="en-US"/>
          </a:p>
          <a:p>
            <a:r>
              <a:rPr lang="zh-CN" altLang="en-US"/>
              <a:t>Immutable Data 就是一旦创建，就不能再被更改的数据。对 Immutable 对象的任何修改或添加删除操作都会返回一个新的 Immutable 对象。Immutable 实现的原理是 Persistent Data Structure（持久化数据结构），也就是使用旧数据创建新数据时，要保证旧数据同时可用且不变。同时为了避免 deepCopy 把所有节点都复制一遍带来的性能损耗，Immutable 使用了Structural Sharing（结构共享），即如果对象树中一个节点发生变化，只修改这个节点和受它影响的父节点，其它节点则进行共享</a:t>
            </a: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CA80F-ADCD-4CF8-AC2B-C43D0C877E1D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9697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答案是第一种方式。</a:t>
            </a:r>
          </a:p>
          <a:p>
            <a:r>
              <a:rPr lang="zh-CN" altLang="en-US"/>
              <a:t>因为第一种，构造函数每一次渲染的时候只会执行 一遍；</a:t>
            </a:r>
          </a:p>
          <a:p>
            <a:r>
              <a:rPr lang="zh-CN" altLang="en-US"/>
              <a:t>而第二种方法，在每次render()的时候都会重新执行一遍函数；</a:t>
            </a:r>
          </a:p>
          <a:p>
            <a:r>
              <a:rPr lang="zh-CN" altLang="en-US"/>
              <a:t>第三种方法的话，每一次render()的时候，都会生成一个新的箭头函数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CA80F-ADCD-4CF8-AC2B-C43D0C877E1D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3732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41F6EF-17A8-4D8D-8596-CC20AFAE4E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53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1558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CA80F-ADCD-4CF8-AC2B-C43D0C877E1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888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跟人的一生做类比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CA80F-ADCD-4CF8-AC2B-C43D0C877E1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023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这一节的目标是让大家了解</a:t>
            </a:r>
            <a:r>
              <a:rPr lang="en-US" altLang="zh-CN"/>
              <a:t>React</a:t>
            </a:r>
            <a:r>
              <a:rPr lang="zh-CN" altLang="en-US"/>
              <a:t>的生命周期，我把他放在了第一节，方便在后面的讲解中穿插回顾。</a:t>
            </a:r>
          </a:p>
          <a:p>
            <a:endParaRPr lang="en-US" altLang="zh-CN"/>
          </a:p>
          <a:p>
            <a:r>
              <a:rPr lang="en-US" altLang="zh-CN"/>
              <a:t>react</a:t>
            </a:r>
            <a:r>
              <a:rPr lang="zh-CN" altLang="en-US"/>
              <a:t>的生命周期呢，在他的版本发展过程中，是不断的改进优化的，今天主要给大家看下两个比较有代表性的版本。</a:t>
            </a:r>
          </a:p>
          <a:p>
            <a:endParaRPr lang="zh-CN" altLang="en-US"/>
          </a:p>
          <a:p>
            <a:r>
              <a:rPr lang="zh-CN" altLang="en-US"/>
              <a:t>第二点，就是通过一些主要的生命周期函数的</a:t>
            </a:r>
            <a:r>
              <a:rPr lang="zh-CN" altLang="en-US">
                <a:sym typeface="+mn-ea"/>
              </a:rPr>
              <a:t>讲解，让大家能结合他的特点去做一些优化，或者达到某一个目的。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CA80F-ADCD-4CF8-AC2B-C43D0C877E1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046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我们先来看下</a:t>
            </a:r>
            <a:r>
              <a:rPr lang="en-US" altLang="zh-CN"/>
              <a:t>16.0</a:t>
            </a:r>
            <a:r>
              <a:rPr lang="zh-CN" altLang="en-US"/>
              <a:t>之前的版本，我们来看一看都有哪些组成部分。</a:t>
            </a:r>
          </a:p>
          <a:p>
            <a:endParaRPr lang="zh-CN" altLang="en-US"/>
          </a:p>
          <a:p>
            <a:r>
              <a:rPr lang="zh-CN" altLang="en-US"/>
              <a:t>首先，在初始化的时候，我们的组件里会获取初始的</a:t>
            </a:r>
            <a:r>
              <a:rPr lang="en-US" altLang="zh-CN"/>
              <a:t>props</a:t>
            </a:r>
            <a:r>
              <a:rPr lang="zh-CN" altLang="en-US"/>
              <a:t>合</a:t>
            </a:r>
            <a:r>
              <a:rPr lang="en-US" altLang="zh-CN"/>
              <a:t>state</a:t>
            </a:r>
            <a:r>
              <a:rPr lang="zh-CN" altLang="en-US"/>
              <a:t>。</a:t>
            </a:r>
          </a:p>
          <a:p>
            <a:endParaRPr lang="zh-CN" altLang="en-US"/>
          </a:p>
          <a:p>
            <a:r>
              <a:rPr lang="zh-CN" altLang="en-US"/>
              <a:t>然后在挂载阶段，有三个函数，</a:t>
            </a:r>
            <a:r>
              <a:rPr lang="zh-CN" altLang="en-US">
                <a:sym typeface="+mn-ea"/>
              </a:rPr>
              <a:t>componentWil</a:t>
            </a:r>
            <a:r>
              <a:rPr lang="en-US" altLang="zh-CN">
                <a:sym typeface="+mn-ea"/>
              </a:rPr>
              <a:t>Mount,</a:t>
            </a:r>
            <a:r>
              <a:rPr lang="zh-CN" altLang="en-US">
                <a:sym typeface="+mn-ea"/>
              </a:rPr>
              <a:t>即将加载</a:t>
            </a:r>
            <a:r>
              <a:rPr lang="en-US" altLang="zh-CN">
                <a:sym typeface="+mn-ea"/>
              </a:rPr>
              <a:t>,render </a:t>
            </a:r>
            <a:r>
              <a:rPr lang="zh-CN" altLang="en-US">
                <a:sym typeface="+mn-ea"/>
              </a:rPr>
              <a:t>渲染函数</a:t>
            </a:r>
            <a:r>
              <a:rPr lang="en-US" altLang="zh-CN">
                <a:sym typeface="+mn-ea"/>
              </a:rPr>
              <a:t>,</a:t>
            </a:r>
            <a:r>
              <a:rPr lang="zh-CN" altLang="en-US">
                <a:sym typeface="+mn-ea"/>
              </a:rPr>
              <a:t>componentDidMount组件已经加载完毕，这些从字面就很容易理解。</a:t>
            </a: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然后我们在看，当组件加载完成之后的一些更新操作触发的函数，这里会有一些比较重要的函数，在业务过程中会经常用到。</a:t>
            </a:r>
          </a:p>
          <a:p>
            <a:endParaRPr lang="zh-CN" altLang="en-US">
              <a:sym typeface="+mn-ea"/>
            </a:endParaRPr>
          </a:p>
          <a:p>
            <a:r>
              <a:rPr lang="zh-CN" altLang="en-US"/>
              <a:t>首先就是componentWillReceiveProps，从字面理解就是在即将接收新的属性的时候，</a:t>
            </a:r>
            <a:r>
              <a:rPr lang="en-US" altLang="zh-CN"/>
              <a:t>react</a:t>
            </a:r>
            <a:r>
              <a:rPr lang="zh-CN" altLang="en-US"/>
              <a:t>组件在接收到新的属性的时候，会进行重新计算，挂载。但是需要注意的是，</a:t>
            </a:r>
            <a:r>
              <a:rPr lang="zh-CN" altLang="en-US">
                <a:sym typeface="+mn-ea"/>
              </a:rPr>
              <a:t>componentWillReceiveProps在组件挂载的时候是不会执行的。这个函数会把新的属性作为参数送到你的面前，供你使用。大家能不能想出一个使用场景。</a:t>
            </a: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然后是shouldComponentUpdate，这个组件经常用做性能优化的，我们指导，组件在属性、状态更改的时候会重新计算，挂载，这个过程显然是耗费性能的，所以，</a:t>
            </a:r>
            <a:r>
              <a:rPr lang="en-US" altLang="zh-CN">
                <a:sym typeface="+mn-ea"/>
              </a:rPr>
              <a:t>react</a:t>
            </a:r>
            <a:r>
              <a:rPr lang="zh-CN" altLang="en-US">
                <a:sym typeface="+mn-ea"/>
              </a:rPr>
              <a:t>给我们留了一个后门，他会问我们要不要更新这个组件，并且把新的属性合和状态送到你面前。</a:t>
            </a: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关于生命周期，我们主要就说这几个，其他的都比较简单，大家根据字面意思理解就好了，。</a:t>
            </a: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下面，我们来看下</a:t>
            </a:r>
            <a:r>
              <a:rPr lang="en-US" altLang="zh-CN">
                <a:sym typeface="+mn-ea"/>
              </a:rPr>
              <a:t>16.0</a:t>
            </a:r>
            <a:r>
              <a:rPr lang="zh-CN" altLang="en-US">
                <a:sym typeface="+mn-ea"/>
              </a:rPr>
              <a:t>之后的一个生面周期版本。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CA80F-ADCD-4CF8-AC2B-C43D0C877E1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818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74A61D1-A590-4103-B92C-A13F4F84A4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7439" y="303211"/>
            <a:ext cx="8553450" cy="546328"/>
          </a:xfrm>
        </p:spPr>
        <p:txBody>
          <a:bodyPr>
            <a:no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57439" y="1130299"/>
            <a:ext cx="11161486" cy="5165725"/>
          </a:xfrm>
        </p:spPr>
        <p:txBody>
          <a:bodyPr>
            <a:normAutofit/>
          </a:bodyPr>
          <a:lstStyle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E15D405-B2DF-4EC3-AD91-92680604D88F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557439" y="868589"/>
            <a:ext cx="11161486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7439" y="243114"/>
            <a:ext cx="10515600" cy="615950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557438" y="1073150"/>
            <a:ext cx="5487761" cy="5273674"/>
          </a:xfrm>
        </p:spPr>
        <p:txBody>
          <a:bodyPr>
            <a:normAutofit/>
          </a:bodyPr>
          <a:lstStyle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89889" y="1073150"/>
            <a:ext cx="5487761" cy="5273674"/>
          </a:xfrm>
        </p:spPr>
        <p:txBody>
          <a:bodyPr>
            <a:normAutofit/>
          </a:bodyPr>
          <a:lstStyle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74A61D1-A590-4103-B92C-A13F4F84A41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557439" y="868589"/>
            <a:ext cx="11161486" cy="0"/>
          </a:xfrm>
          <a:prstGeom prst="line">
            <a:avLst/>
          </a:prstGeom>
          <a:ln>
            <a:solidFill>
              <a:srgbClr val="0283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C7C4-206D-4B97-BD8E-F05986C6CFC1}" type="slidenum">
              <a:rPr lang="en-US" altLang="en-US" smtClean="0"/>
              <a:t>‹#›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439" y="365125"/>
            <a:ext cx="10515600" cy="503464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557439" y="868589"/>
            <a:ext cx="11161486" cy="0"/>
          </a:xfrm>
          <a:prstGeom prst="line">
            <a:avLst/>
          </a:prstGeom>
          <a:ln>
            <a:solidFill>
              <a:srgbClr val="0283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5A2510-F7BF-4FED-8080-C856CEF7DD29}" type="datetimeFigureOut">
              <a:rPr lang="zh-CN" altLang="en-US" smtClean="0"/>
              <a:t>2019/8/12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162A6-C80C-43DB-B00B-EFDA8A5FAF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381625" y="6400800"/>
            <a:ext cx="1200150" cy="238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14DDE-FB31-4056-AFB0-BA3DB094267E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框 47"/>
          <p:cNvSpPr txBox="1"/>
          <p:nvPr/>
        </p:nvSpPr>
        <p:spPr>
          <a:xfrm>
            <a:off x="7056177" y="4412901"/>
            <a:ext cx="171005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讲师：韩辉</a:t>
            </a:r>
          </a:p>
          <a:p>
            <a:endParaRPr lang="zh-CN" altLang="en-US" sz="2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055890" y="4873296"/>
            <a:ext cx="18129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221960" y="139915"/>
            <a:ext cx="2412580" cy="502574"/>
            <a:chOff x="4876631" y="5573643"/>
            <a:chExt cx="2412580" cy="502574"/>
          </a:xfrm>
        </p:grpSpPr>
        <p:grpSp>
          <p:nvGrpSpPr>
            <p:cNvPr id="50" name="组合 49"/>
            <p:cNvGrpSpPr/>
            <p:nvPr/>
          </p:nvGrpSpPr>
          <p:grpSpPr>
            <a:xfrm>
              <a:off x="5892975" y="5669965"/>
              <a:ext cx="1396236" cy="307775"/>
              <a:chOff x="10625070" y="344258"/>
              <a:chExt cx="1534964" cy="338356"/>
            </a:xfrm>
          </p:grpSpPr>
          <p:cxnSp>
            <p:nvCxnSpPr>
              <p:cNvPr id="51" name="直接连接符 50"/>
              <p:cNvCxnSpPr/>
              <p:nvPr/>
            </p:nvCxnSpPr>
            <p:spPr>
              <a:xfrm>
                <a:off x="10625070" y="370783"/>
                <a:ext cx="0" cy="259784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52" name="文本框 51"/>
              <p:cNvSpPr txBox="1"/>
              <p:nvPr/>
            </p:nvSpPr>
            <p:spPr>
              <a:xfrm>
                <a:off x="10691842" y="344258"/>
                <a:ext cx="1468192" cy="3383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zh-CN" altLang="en-US" sz="14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技术委员会</a:t>
                </a:r>
                <a:endParaRPr kumimoji="0" lang="zh-CN" altLang="en-US" sz="14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702030404030204"/>
                </a:endParaRPr>
              </a:p>
            </p:txBody>
          </p:sp>
        </p:grpSp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631" y="5573643"/>
              <a:ext cx="926403" cy="502574"/>
            </a:xfrm>
            <a:prstGeom prst="rect">
              <a:avLst/>
            </a:prstGeom>
          </p:spPr>
        </p:pic>
      </p:grpSp>
      <p:sp>
        <p:nvSpPr>
          <p:cNvPr id="11" name="文本框 10"/>
          <p:cNvSpPr txBox="1"/>
          <p:nvPr/>
        </p:nvSpPr>
        <p:spPr>
          <a:xfrm>
            <a:off x="8962468" y="132211"/>
            <a:ext cx="3411020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前端中级训练营系列课程</a:t>
            </a:r>
          </a:p>
        </p:txBody>
      </p:sp>
      <p:sp>
        <p:nvSpPr>
          <p:cNvPr id="12" name="平行四边形 11"/>
          <p:cNvSpPr/>
          <p:nvPr/>
        </p:nvSpPr>
        <p:spPr>
          <a:xfrm>
            <a:off x="4491502" y="3089418"/>
            <a:ext cx="7038693" cy="814762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DD69B4"/>
              </a:gs>
              <a:gs pos="100000">
                <a:srgbClr val="0283CA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ym typeface="+mn-ea"/>
              </a:rPr>
              <a:t>React</a:t>
            </a:r>
            <a:r>
              <a:rPr lang="zh-CN" altLang="en-US" sz="4000" b="1" dirty="0">
                <a:solidFill>
                  <a:schemeClr val="bg1"/>
                </a:solidFill>
                <a:sym typeface="Source Han Serif SC" panose="02020400000000000000" pitchFamily="18" charset="-122"/>
              </a:rPr>
              <a:t>框架剖析和实践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876520" y="6361383"/>
            <a:ext cx="2175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文档密级：公司内部</a:t>
            </a:r>
            <a:r>
              <a:rPr lang="en-US" altLang="zh-CN" sz="1600" dirty="0">
                <a:solidFill>
                  <a:schemeClr val="bg1"/>
                </a:solidFill>
              </a:rPr>
              <a:t>A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Source Han Serif SC" panose="02020400000000000000" pitchFamily="18" charset="-122"/>
              </a:rPr>
              <a:t>React</a:t>
            </a:r>
            <a:r>
              <a:rPr lang="zh-CN" altLang="en-US" dirty="0">
                <a:sym typeface="Source Han Serif SC" panose="02020400000000000000" pitchFamily="18" charset="-122"/>
              </a:rPr>
              <a:t>生命周期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D405-B2DF-4EC3-AD91-92680604D88F}" type="slidenum">
              <a:rPr lang="zh-CN" altLang="en-US" smtClean="0"/>
              <a:t>10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t="8341" r="628"/>
          <a:stretch>
            <a:fillRect/>
          </a:stretch>
        </p:blipFill>
        <p:spPr>
          <a:xfrm>
            <a:off x="557530" y="1297305"/>
            <a:ext cx="9246870" cy="4981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Source Han Serif SC" panose="02020400000000000000" pitchFamily="18" charset="-122"/>
              </a:rPr>
              <a:t>React</a:t>
            </a:r>
            <a:r>
              <a:rPr lang="zh-CN" altLang="en-US" dirty="0">
                <a:sym typeface="Source Han Serif SC" panose="02020400000000000000" pitchFamily="18" charset="-122"/>
              </a:rPr>
              <a:t>生命周期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D405-B2DF-4EC3-AD91-92680604D88F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57530" y="1626870"/>
            <a:ext cx="11196955" cy="31896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40000"/>
              </a:lnSpc>
              <a:buFont typeface="Wingdings" panose="05000000000000000000" charset="0"/>
              <a:buChar char=""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新增两个生命周期函数：</a:t>
            </a:r>
            <a:r>
              <a:rPr lang="zh-CN" altLang="en-US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getDerivedStateFromProps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zh-CN" altLang="en-US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getSnapshotBeforeUpdate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；</a:t>
            </a:r>
          </a:p>
          <a:p>
            <a:pPr marL="285750" indent="-285750">
              <a:lnSpc>
                <a:spcPct val="140000"/>
              </a:lnSpc>
              <a:buFont typeface="Wingdings" panose="05000000000000000000" charset="0"/>
              <a:buChar char=""/>
            </a:pPr>
            <a:endParaRPr lang="zh-CN" altLang="en-US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40000"/>
              </a:lnSpc>
              <a:buFont typeface="Wingdings" panose="05000000000000000000" charset="0"/>
              <a:buChar char=""/>
            </a:pPr>
            <a:r>
              <a:rPr lang="zh-CN" altLang="en-US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getDerivedStateFromProps的推出，同时deprecate了一组生命周期API，</a:t>
            </a:r>
            <a:r>
              <a:rPr lang="zh-CN" altLang="en-US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componentWillReceiveProps</a:t>
            </a:r>
            <a:r>
              <a:rPr lang="zh-CN" altLang="en-US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zh-CN" altLang="en-US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componentWillMount</a:t>
            </a:r>
            <a:r>
              <a:rPr lang="zh-CN" altLang="en-US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zh-CN" altLang="en-US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componentWillUpdate</a:t>
            </a:r>
            <a:r>
              <a:rPr lang="zh-CN" altLang="en-US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；</a:t>
            </a:r>
          </a:p>
          <a:p>
            <a:pPr marL="285750" indent="-285750">
              <a:lnSpc>
                <a:spcPct val="140000"/>
              </a:lnSpc>
              <a:buFont typeface="Wingdings" panose="05000000000000000000" charset="0"/>
              <a:buChar char=""/>
            </a:pPr>
            <a:endParaRPr lang="zh-CN" altLang="en-US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40000"/>
              </a:lnSpc>
              <a:buFont typeface="Wingdings" panose="05000000000000000000" charset="0"/>
              <a:buChar char=""/>
            </a:pPr>
            <a:r>
              <a:rPr lang="zh-CN" altLang="en-US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getSnapshotBeforeUpdate这函数会在render之后执行，而执行之时DOM元素还没有被更新，给了一个机会去获取DOM信息，计算得到一个snapshot，这个snapshot会作为componentDidUpdate的第三个参数传入。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57530" y="1053465"/>
            <a:ext cx="1119695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新的生命周期做了哪些事情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平行四边形 15"/>
          <p:cNvSpPr/>
          <p:nvPr/>
        </p:nvSpPr>
        <p:spPr>
          <a:xfrm>
            <a:off x="3339733" y="3125848"/>
            <a:ext cx="5512802" cy="606291"/>
          </a:xfrm>
          <a:prstGeom prst="parallelogram">
            <a:avLst>
              <a:gd name="adj" fmla="val 0"/>
            </a:avLst>
          </a:prstGeom>
          <a:gradFill>
            <a:gsLst>
              <a:gs pos="22000">
                <a:srgbClr val="DD69B4"/>
              </a:gs>
              <a:gs pos="100000">
                <a:srgbClr val="0054FF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从虚拟到现实</a:t>
            </a:r>
          </a:p>
        </p:txBody>
      </p:sp>
      <p:sp>
        <p:nvSpPr>
          <p:cNvPr id="24" name="平行四边形 23"/>
          <p:cNvSpPr/>
          <p:nvPr/>
        </p:nvSpPr>
        <p:spPr>
          <a:xfrm>
            <a:off x="2274878" y="3125849"/>
            <a:ext cx="709708" cy="606291"/>
          </a:xfrm>
          <a:prstGeom prst="parallelogram">
            <a:avLst>
              <a:gd name="adj" fmla="val 0"/>
            </a:avLst>
          </a:prstGeom>
          <a:gradFill>
            <a:gsLst>
              <a:gs pos="22000">
                <a:srgbClr val="DD69B4"/>
              </a:gs>
              <a:gs pos="100000">
                <a:srgbClr val="0054FF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Source Han Serif SC" panose="02020400000000000000" pitchFamily="18" charset="-122"/>
              </a:rPr>
              <a:t>VDOM</a:t>
            </a:r>
            <a:r>
              <a:rPr lang="zh-CN" altLang="en-US" dirty="0">
                <a:sym typeface="Source Han Serif SC" panose="02020400000000000000" pitchFamily="18" charset="-122"/>
              </a:rPr>
              <a:t>与</a:t>
            </a:r>
            <a:r>
              <a:rPr lang="en-US" altLang="zh-CN" dirty="0">
                <a:sym typeface="Source Han Serif SC" panose="02020400000000000000" pitchFamily="18" charset="-122"/>
              </a:rPr>
              <a:t>DIFF</a:t>
            </a:r>
            <a:r>
              <a:rPr lang="zh-CN" altLang="en-US" dirty="0">
                <a:sym typeface="Source Han Serif SC" panose="02020400000000000000" pitchFamily="18" charset="-122"/>
              </a:rPr>
              <a:t>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buFont typeface="Wingdings" panose="05000000000000000000" charset="0"/>
              <a:buChar char=""/>
            </a:pPr>
            <a:r>
              <a:rPr lang="zh-CN" altLang="en-US" dirty="0">
                <a:sym typeface="+mn-ea"/>
              </a:rPr>
              <a:t>了解什么是虚拟</a:t>
            </a:r>
            <a:r>
              <a:rPr lang="en-US" altLang="zh-CN" dirty="0">
                <a:sym typeface="+mn-ea"/>
              </a:rPr>
              <a:t>DOM</a:t>
            </a:r>
            <a:r>
              <a:rPr lang="zh-CN" altLang="en-US" dirty="0">
                <a:sym typeface="+mn-ea"/>
              </a:rPr>
              <a:t>，与传统的</a:t>
            </a:r>
            <a:r>
              <a:rPr lang="en-US" altLang="zh-CN" dirty="0">
                <a:sym typeface="+mn-ea"/>
              </a:rPr>
              <a:t>DOM</a:t>
            </a:r>
            <a:r>
              <a:rPr lang="zh-CN" altLang="en-US" dirty="0">
                <a:sym typeface="+mn-ea"/>
              </a:rPr>
              <a:t>有什么区别</a:t>
            </a:r>
          </a:p>
          <a:p>
            <a:pPr>
              <a:lnSpc>
                <a:spcPct val="120000"/>
              </a:lnSpc>
              <a:buFont typeface="Wingdings" panose="05000000000000000000" charset="0"/>
              <a:buChar char=""/>
            </a:pPr>
            <a:r>
              <a:rPr lang="en-US" altLang="zh-CN" dirty="0">
                <a:sym typeface="+mn-ea"/>
              </a:rPr>
              <a:t>DIFF</a:t>
            </a:r>
            <a:r>
              <a:rPr lang="zh-CN" altLang="en-US" dirty="0">
                <a:sym typeface="+mn-ea"/>
              </a:rPr>
              <a:t>算法的比对策略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深度优先遍历在</a:t>
            </a:r>
            <a:r>
              <a:rPr lang="en-US" altLang="zh-CN" dirty="0">
                <a:sym typeface="+mn-ea"/>
              </a:rPr>
              <a:t>React diff</a:t>
            </a:r>
            <a:r>
              <a:rPr lang="zh-CN" altLang="en-US" dirty="0">
                <a:sym typeface="+mn-ea"/>
              </a:rPr>
              <a:t>算法里的应用</a:t>
            </a:r>
            <a:endParaRPr lang="en-US" altLang="zh-CN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D405-B2DF-4EC3-AD91-92680604D88F}" type="slidenum">
              <a:rPr lang="zh-CN" altLang="en-US" smtClean="0"/>
              <a:t>13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Virtual DOM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D405-B2DF-4EC3-AD91-92680604D88F}" type="slidenum">
              <a:rPr lang="zh-CN" altLang="en-US" smtClean="0"/>
              <a:t>14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454785"/>
            <a:ext cx="7924800" cy="3670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Virtual DOM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D405-B2DF-4EC3-AD91-92680604D88F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57530" y="1349375"/>
            <a:ext cx="11176000" cy="2232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>
                <a:solidFill>
                  <a:schemeClr val="bg1"/>
                </a:solidFill>
                <a:latin typeface="圆体-简" panose="02010600040101010101" charset="-122"/>
                <a:ea typeface="圆体-简" panose="02010600040101010101" charset="-122"/>
              </a:rPr>
              <a:t>传统方式</a:t>
            </a:r>
            <a:endParaRPr lang="zh-CN" altLang="en-US" sz="2400" b="1">
              <a:solidFill>
                <a:schemeClr val="bg1"/>
              </a:solidFill>
              <a:latin typeface="圆体-简" panose="02010600040101010101" charset="-122"/>
              <a:ea typeface="圆体-简" panose="0201060004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>
                <a:solidFill>
                  <a:schemeClr val="bg2">
                    <a:lumMod val="75000"/>
                  </a:schemeClr>
                </a:solidFill>
                <a:latin typeface="圆体-简" panose="02010600040101010101" charset="-122"/>
                <a:ea typeface="圆体-简" panose="02010600040101010101" charset="-122"/>
              </a:rPr>
              <a:t>多次计算，</a:t>
            </a:r>
            <a:r>
              <a:rPr lang="en-US" altLang="zh-CN" sz="2000">
                <a:solidFill>
                  <a:schemeClr val="bg2">
                    <a:lumMod val="75000"/>
                  </a:schemeClr>
                </a:solidFill>
                <a:latin typeface="圆体-简" panose="02010600040101010101" charset="-122"/>
                <a:ea typeface="圆体-简" panose="02010600040101010101" charset="-122"/>
              </a:rPr>
              <a:t>多次构建DOM树</a:t>
            </a:r>
            <a:endParaRPr lang="en-US" altLang="zh-CN" sz="2400">
              <a:solidFill>
                <a:schemeClr val="bg2">
                  <a:lumMod val="75000"/>
                </a:schemeClr>
              </a:solidFill>
              <a:latin typeface="圆体-简" panose="02010600040101010101" charset="-122"/>
              <a:ea typeface="圆体-简" panose="02010600040101010101" charset="-122"/>
            </a:endParaRPr>
          </a:p>
          <a:p>
            <a:pPr>
              <a:lnSpc>
                <a:spcPct val="120000"/>
              </a:lnSpc>
            </a:pPr>
            <a:endParaRPr lang="zh-CN" altLang="en-US" sz="2400" b="1">
              <a:solidFill>
                <a:schemeClr val="bg1"/>
              </a:solidFill>
              <a:latin typeface="圆体-简" panose="02010600040101010101" charset="-122"/>
              <a:ea typeface="圆体-简" panose="0201060004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b="1">
                <a:solidFill>
                  <a:schemeClr val="bg1"/>
                </a:solidFill>
                <a:latin typeface="圆体-简" panose="02010600040101010101" charset="-122"/>
                <a:ea typeface="圆体-简" panose="02010600040101010101" charset="-122"/>
              </a:rPr>
              <a:t>Virtual DOM</a:t>
            </a:r>
          </a:p>
          <a:p>
            <a:pPr>
              <a:lnSpc>
                <a:spcPct val="120000"/>
              </a:lnSpc>
            </a:pPr>
            <a:r>
              <a:rPr lang="zh-CN" altLang="en-US" sz="2000">
                <a:solidFill>
                  <a:schemeClr val="bg2">
                    <a:lumMod val="75000"/>
                  </a:schemeClr>
                </a:solidFill>
                <a:latin typeface="圆体-简" panose="02010600040101010101" charset="-122"/>
                <a:ea typeface="圆体-简" panose="02010600040101010101" charset="-122"/>
              </a:rPr>
              <a:t>JS对象表示DOM，然后映射成真实DOM(更新内容一次性attach到DOM树上)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Virtual DOM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D405-B2DF-4EC3-AD91-92680604D88F}" type="slidenum">
              <a:rPr lang="zh-CN" altLang="en-US" smtClean="0"/>
              <a:t>16</a:t>
            </a:fld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71620" y="1216025"/>
            <a:ext cx="5039360" cy="19945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620" y="3380740"/>
            <a:ext cx="7247890" cy="30200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530" y="2509520"/>
            <a:ext cx="2931795" cy="2633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Virtual DOM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D405-B2DF-4EC3-AD91-92680604D88F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57530" y="1132205"/>
            <a:ext cx="107988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用JS对象来表示一个DOM节点只需要记录它的节点类型、属性，还有子节点。</a:t>
            </a:r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7530" y="1938020"/>
            <a:ext cx="8169275" cy="3573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Virtual DOM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D405-B2DF-4EC3-AD91-92680604D88F}" type="slidenum">
              <a:rPr lang="zh-CN" altLang="en-US" smtClean="0"/>
              <a:t>18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720850"/>
            <a:ext cx="7607300" cy="34163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83540" y="5360035"/>
            <a:ext cx="1079246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至此，ul只是一个JS对象标识的DOM接口，⻚面上并没有对应结构，我们需要根据这个 ul 构建真正的 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DOM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节点 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57530" y="1099185"/>
            <a:ext cx="1092009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上面栗子中的DOM结构就可以表示为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Virtual DOM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D405-B2DF-4EC3-AD91-92680604D88F}" type="slidenum">
              <a:rPr lang="zh-CN" altLang="en-US" smtClean="0"/>
              <a:t>19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223010"/>
            <a:ext cx="6361430" cy="4864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605" y="1223010"/>
            <a:ext cx="4723765" cy="87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D405-B2DF-4EC3-AD91-92680604D88F}" type="slidenum">
              <a:rPr lang="zh-CN" altLang="en-US" smtClean="0"/>
              <a:t>2</a:t>
            </a:fld>
            <a:endParaRPr lang="zh-CN" altLang="en-US" dirty="0"/>
          </a:p>
        </p:txBody>
      </p:sp>
      <p:pic>
        <p:nvPicPr>
          <p:cNvPr id="6" name="图片 5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860" y="2667000"/>
            <a:ext cx="1524000" cy="1524000"/>
          </a:xfrm>
          <a:prstGeom prst="rect">
            <a:avLst/>
          </a:prstGeom>
        </p:spPr>
      </p:pic>
      <p:pic>
        <p:nvPicPr>
          <p:cNvPr id="7" name="图片 6" descr="reac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0" y="2565400"/>
            <a:ext cx="1625600" cy="1625600"/>
          </a:xfrm>
          <a:prstGeom prst="rect">
            <a:avLst/>
          </a:prstGeom>
        </p:spPr>
      </p:pic>
      <p:pic>
        <p:nvPicPr>
          <p:cNvPr id="8" name="图片 7" descr="logo-nav@2x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0440" y="2971800"/>
            <a:ext cx="3416935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Source Han Serif SC" panose="02020400000000000000" pitchFamily="18" charset="-122"/>
              </a:rPr>
              <a:t>组件渲染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D405-B2DF-4EC3-AD91-92680604D88F}" type="slidenum">
              <a:rPr lang="zh-CN" altLang="en-US" smtClean="0"/>
              <a:t>20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57530" y="1203960"/>
            <a:ext cx="756539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JSX与React Elements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57530" y="1774190"/>
            <a:ext cx="1120140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JSX, 它是一种对 JavaScript 的语法拓展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可以理解它是 React.createElement(component, props, ...children) 函数的语法糖。</a:t>
            </a:r>
          </a:p>
          <a:p>
            <a:pPr marL="285750" indent="-285750">
              <a:buFont typeface="Wingdings" panose="05000000000000000000" charset="0"/>
              <a:buChar char=""/>
            </a:pPr>
            <a:endParaRPr lang="zh-CN" altLang="en-US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Elements(元素)是 React apps 最⼩小的建筑构件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3599815"/>
            <a:ext cx="4368800" cy="19608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3599815"/>
            <a:ext cx="5586730" cy="1960245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5092700" y="4457700"/>
            <a:ext cx="952500" cy="44450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092700" y="4495800"/>
            <a:ext cx="7950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Source Han Serif SC" panose="02020400000000000000" pitchFamily="18" charset="-122"/>
              </a:rPr>
              <a:t>组件渲染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D405-B2DF-4EC3-AD91-92680604D88F}" type="slidenum">
              <a:rPr lang="zh-CN" altLang="en-US" smtClean="0"/>
              <a:t>21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74750"/>
            <a:ext cx="8242300" cy="3101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Source Han Serif SC" panose="02020400000000000000" pitchFamily="18" charset="-122"/>
              </a:rPr>
              <a:t>组件渲染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D405-B2DF-4EC3-AD91-92680604D88F}" type="slidenum">
              <a:rPr lang="zh-CN" altLang="en-US" smtClean="0"/>
              <a:t>22</a:t>
            </a:fld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230630"/>
            <a:ext cx="9577070" cy="4788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Virtual DOM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8165" y="1737360"/>
            <a:ext cx="11161395" cy="4599940"/>
          </a:xfrm>
        </p:spPr>
        <p:txBody>
          <a:bodyPr/>
          <a:lstStyle/>
          <a:p>
            <a:pPr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sym typeface="+mn-ea"/>
              </a:rPr>
              <a:t>用 JavaScript 对象结构表示 DOM 树的结构，然后用这个树构建一个真正的 DOM 树，插到文档中；</a:t>
            </a:r>
          </a:p>
          <a:p>
            <a:pPr marL="0" indent="0">
              <a:lnSpc>
                <a:spcPct val="130000"/>
              </a:lnSpc>
              <a:buFont typeface="Wingdings" panose="05000000000000000000" charset="0"/>
              <a:buNone/>
            </a:pPr>
            <a:endParaRPr lang="zh-CN" altLang="en-US" sz="2000" dirty="0">
              <a:solidFill>
                <a:schemeClr val="bg2">
                  <a:lumMod val="90000"/>
                </a:schemeClr>
              </a:solidFill>
              <a:sym typeface="+mn-ea"/>
            </a:endParaRPr>
          </a:p>
          <a:p>
            <a:pPr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sym typeface="+mn-ea"/>
              </a:rPr>
              <a:t>当状态变更的时候，重新构造一棵新的对象树。然后用新的树和旧的树进行行比较，记录两棵树差异；</a:t>
            </a:r>
          </a:p>
          <a:p>
            <a:pPr>
              <a:lnSpc>
                <a:spcPct val="130000"/>
              </a:lnSpc>
              <a:buFont typeface="Wingdings" panose="05000000000000000000" charset="0"/>
              <a:buChar char=""/>
            </a:pPr>
            <a:endParaRPr lang="zh-CN" altLang="en-US" sz="2000" dirty="0">
              <a:solidFill>
                <a:schemeClr val="bg2">
                  <a:lumMod val="90000"/>
                </a:schemeClr>
              </a:solidFill>
              <a:sym typeface="+mn-ea"/>
            </a:endParaRPr>
          </a:p>
          <a:p>
            <a:pPr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sym typeface="+mn-ea"/>
              </a:rPr>
              <a:t>把步骤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sym typeface="+mn-ea"/>
              </a:rPr>
              <a:t>2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sym typeface="+mn-ea"/>
              </a:rPr>
              <a:t>记录的差异应用到步骤1所构建的真正的DOM树上，视图就更新了。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D405-B2DF-4EC3-AD91-92680604D88F}" type="slidenum">
              <a:rPr lang="zh-CN" altLang="en-US" smtClean="0"/>
              <a:t>23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57530" y="1099820"/>
            <a:ext cx="1116203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Virtual DOM 算法包括以下几个步骤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Diff算法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D405-B2DF-4EC3-AD91-92680604D88F}" type="slidenum">
              <a:rPr lang="zh-CN" altLang="en-US" smtClean="0"/>
              <a:t>24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57530" y="1535430"/>
            <a:ext cx="10326370" cy="2091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在标准dom机制下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在同一位置对比前后的dom节点，发现节点改变了，会继续比较该节点的子节点，一层层对比，找到不同的节点，然后更新节点。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O(n^3)</a:t>
            </a:r>
            <a:endParaRPr lang="zh-CN" altLang="en-US" sz="200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charset="0"/>
              <a:buChar char=""/>
            </a:pP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在react的diff算法下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在同一位置对比前后dom节点,只要发现不同，就会删除操作前的domm节点（包括其子节点），替换为操作后的dom节点。O(n)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Diff算法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D405-B2DF-4EC3-AD91-92680604D88F}" type="slidenum">
              <a:rPr lang="zh-CN" altLang="en-US" smtClean="0"/>
              <a:t>25</a:t>
            </a:fld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57530" y="5029835"/>
            <a:ext cx="10362565" cy="410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createA--&gt; createB --&gt; createC --&gt; deleteA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57530" y="1084580"/>
            <a:ext cx="2540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TREE DIFF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781175"/>
            <a:ext cx="7621270" cy="2768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Diff算法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D405-B2DF-4EC3-AD91-92680604D88F}" type="slidenum">
              <a:rPr lang="zh-CN" altLang="en-US" smtClean="0"/>
              <a:t>26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57530" y="4627245"/>
            <a:ext cx="11203305" cy="2221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如果是同一个类型的组件，则按照原策略进行Virtual DOM比较。</a:t>
            </a: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如果不是同一类型的组件，则将其判断为dirty component，从而替换整个组价下的所有子节点。</a:t>
            </a: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如果是同一个类型的组件，有可能经过一轮Virtual DOM比较下来，并没有发生变化。如果我们能够提前确切知道这一点，那么就可以省下大量的diff运算时间。因此，React允许用户通过shouldComponentUpdate()来判断该组件是否需要进行diff算法分析。</a:t>
            </a:r>
          </a:p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7530" y="1010920"/>
            <a:ext cx="41967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COMPONENT DIFF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671320"/>
            <a:ext cx="6883400" cy="2755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Diff算法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D405-B2DF-4EC3-AD91-92680604D88F}" type="slidenum">
              <a:rPr lang="zh-CN" altLang="en-US" smtClean="0"/>
              <a:t>27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57530" y="4518025"/>
            <a:ext cx="11203305" cy="1751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charset="0"/>
              <a:buChar char=""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INSERT_MARKUP：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新的组件类型不在旧集合中，即全新的节点，需要对新节点进行插入操作。</a:t>
            </a:r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"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MOVE_EXISTING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旧集合中有新组件类型，且element是可更新的类型，这时候就需要做移动操作，可以复用以前的DOM节点。</a:t>
            </a:r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"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REMOVE_NODE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旧组件类型，在新集合里也有，但对应的element不同则不能直接复用和更新，需要执行删除操作，或者旧组件不在新集合里的，也需要执行删除操作。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57530" y="1084580"/>
            <a:ext cx="41967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ELEMENT DIFF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705610"/>
            <a:ext cx="4021455" cy="2479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Diff算法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D405-B2DF-4EC3-AD91-92680604D88F}" type="slidenum">
              <a:rPr lang="zh-CN" altLang="en-US" smtClean="0"/>
              <a:t>28</a:t>
            </a:fld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204595"/>
            <a:ext cx="10871200" cy="12446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30" y="2646045"/>
            <a:ext cx="10870565" cy="21971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530" y="5041900"/>
            <a:ext cx="10871200" cy="1243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Diff算法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D405-B2DF-4EC3-AD91-92680604D88F}" type="slidenum">
              <a:rPr lang="zh-CN" altLang="en-US" smtClean="0"/>
              <a:t>29</a:t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57530" y="1118870"/>
            <a:ext cx="2540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DIFF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算法的具体实现</a:t>
            </a:r>
          </a:p>
        </p:txBody>
      </p:sp>
      <p:pic>
        <p:nvPicPr>
          <p:cNvPr id="3" name="图片 2" descr="未标题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692910"/>
            <a:ext cx="7668260" cy="4312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not React</a:t>
            </a:r>
            <a:r>
              <a:rPr lang="zh-CN" altLang="en-US" dirty="0"/>
              <a:t>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buFont typeface="Wingdings" panose="05000000000000000000" charset="0"/>
              <a:buChar char=""/>
            </a:pPr>
            <a:r>
              <a:rPr lang="zh-CN" altLang="en-US" dirty="0"/>
              <a:t>面试者大部分是</a:t>
            </a:r>
            <a:r>
              <a:rPr lang="en-US" altLang="zh-CN" dirty="0"/>
              <a:t>VUER</a:t>
            </a:r>
            <a:r>
              <a:rPr lang="zh-CN" altLang="en-US" dirty="0"/>
              <a:t>（</a:t>
            </a:r>
            <a:r>
              <a:rPr lang="en-US" altLang="zh-CN" dirty="0"/>
              <a:t>vue-cli</a:t>
            </a:r>
            <a:r>
              <a:rPr lang="zh-CN" altLang="en-US" dirty="0"/>
              <a:t>的功劳？）</a:t>
            </a:r>
            <a:endParaRPr lang="en-US" altLang="zh-CN" dirty="0"/>
          </a:p>
          <a:p>
            <a:pPr>
              <a:lnSpc>
                <a:spcPct val="120000"/>
              </a:lnSpc>
              <a:buFont typeface="Wingdings" panose="05000000000000000000" charset="0"/>
              <a:buChar char=""/>
            </a:pPr>
            <a:r>
              <a:rPr lang="en-US" altLang="zh-CN" dirty="0"/>
              <a:t>Vue 是集</a:t>
            </a:r>
            <a:r>
              <a:rPr lang="zh-CN" altLang="en-US" dirty="0"/>
              <a:t>大</a:t>
            </a:r>
            <a:r>
              <a:rPr lang="en-US" altLang="zh-CN" dirty="0"/>
              <a:t>成者</a:t>
            </a:r>
          </a:p>
          <a:p>
            <a:pPr>
              <a:lnSpc>
                <a:spcPct val="120000"/>
              </a:lnSpc>
              <a:buFont typeface="Wingdings" panose="05000000000000000000" charset="0"/>
              <a:buChar char=""/>
            </a:pPr>
            <a:r>
              <a:rPr lang="en-US" altLang="zh-CN" dirty="0"/>
              <a:t>React</a:t>
            </a:r>
            <a:r>
              <a:rPr lang="zh-CN" altLang="en-US" dirty="0"/>
              <a:t>学习路径较为曲折</a:t>
            </a:r>
          </a:p>
          <a:p>
            <a:pPr>
              <a:lnSpc>
                <a:spcPct val="120000"/>
              </a:lnSpc>
              <a:buFont typeface="Wingdings" panose="05000000000000000000" charset="0"/>
              <a:buChar char=""/>
            </a:pPr>
            <a:r>
              <a:rPr lang="en-US" altLang="zh-CN" dirty="0"/>
              <a:t>jsx</a:t>
            </a:r>
            <a:r>
              <a:rPr lang="zh-CN" altLang="en-US" dirty="0"/>
              <a:t>（这玩意到底是</a:t>
            </a:r>
            <a:r>
              <a:rPr lang="en-US" altLang="zh-CN" dirty="0"/>
              <a:t>js</a:t>
            </a:r>
            <a:r>
              <a:rPr lang="zh-CN" altLang="en-US" dirty="0"/>
              <a:t>还是</a:t>
            </a:r>
            <a:r>
              <a:rPr lang="en-US" altLang="zh-CN" dirty="0"/>
              <a:t>html</a:t>
            </a:r>
            <a:r>
              <a:rPr lang="zh-CN" altLang="en-US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D405-B2DF-4EC3-AD91-92680604D88F}" type="slidenum">
              <a:rPr lang="zh-CN" altLang="en-US" smtClean="0"/>
              <a:t>3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Diff算法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D405-B2DF-4EC3-AD91-92680604D88F}" type="slidenum">
              <a:rPr lang="zh-CN" altLang="en-US" smtClean="0"/>
              <a:t>30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753235"/>
            <a:ext cx="8465185" cy="42659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57530" y="1127125"/>
            <a:ext cx="2540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DIFF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算法的具体实现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Diff算法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D405-B2DF-4EC3-AD91-92680604D88F}" type="slidenum">
              <a:rPr lang="zh-CN" altLang="en-US" smtClean="0"/>
              <a:t>31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57530" y="1179195"/>
            <a:ext cx="42919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深度优先遍历，记录差异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79195"/>
            <a:ext cx="5563870" cy="54381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369050" y="2606040"/>
            <a:ext cx="492442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DIV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节点</a:t>
            </a:r>
          </a:p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patches[0] = [{difference}, {difference}, ...]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节点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patches[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] = [{difference}, {difference}, ...]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UL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patches[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] = [{difference}, {difference}, ...]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Diff算法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D405-B2DF-4EC3-AD91-92680604D88F}" type="slidenum">
              <a:rPr lang="zh-CN" altLang="en-US" smtClean="0"/>
              <a:t>32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57530" y="1359535"/>
            <a:ext cx="2540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差异类型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57530" y="2016125"/>
            <a:ext cx="1041463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REPLACE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节点类型变了</a:t>
            </a:r>
          </a:p>
          <a:p>
            <a:endParaRPr lang="zh-CN" altLang="en-US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PROPS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节点类型相同，但属性变了</a:t>
            </a:r>
          </a:p>
          <a:p>
            <a:endParaRPr lang="zh-CN" altLang="en-US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REORDER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移动、删除、新增子节点，例如上面div的子节点，把p和ul顺序互换</a:t>
            </a:r>
          </a:p>
          <a:p>
            <a:endParaRPr lang="zh-CN" altLang="en-US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对于文本节点，文本内容可能会改变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Diff算法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D405-B2DF-4EC3-AD91-92680604D88F}" type="slidenum">
              <a:rPr lang="zh-CN" altLang="en-US" smtClean="0"/>
              <a:t>33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696720"/>
            <a:ext cx="5016500" cy="102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57530" y="1162685"/>
            <a:ext cx="111925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节点替换。判断新旧节点的tagName和是不是一样的，如div换成section，就记录如下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57530" y="2999105"/>
            <a:ext cx="111925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如果给div新增了属性id为container，就记录下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30" y="3583305"/>
            <a:ext cx="5016500" cy="2179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Diff算法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D405-B2DF-4EC3-AD91-92680604D88F}" type="slidenum">
              <a:rPr lang="zh-CN" altLang="en-US" smtClean="0"/>
              <a:t>34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016000"/>
            <a:ext cx="7239000" cy="482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Diff算法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D405-B2DF-4EC3-AD91-92680604D88F}" type="slidenum">
              <a:rPr lang="zh-CN" altLang="en-US" smtClean="0"/>
              <a:t>35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049020"/>
            <a:ext cx="5630545" cy="5151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平行四边形 15"/>
          <p:cNvSpPr/>
          <p:nvPr/>
        </p:nvSpPr>
        <p:spPr>
          <a:xfrm>
            <a:off x="3339733" y="3125848"/>
            <a:ext cx="5512802" cy="606291"/>
          </a:xfrm>
          <a:prstGeom prst="parallelogram">
            <a:avLst>
              <a:gd name="adj" fmla="val 0"/>
            </a:avLst>
          </a:prstGeom>
          <a:gradFill>
            <a:gsLst>
              <a:gs pos="22000">
                <a:srgbClr val="DD69B4"/>
              </a:gs>
              <a:gs pos="100000">
                <a:srgbClr val="0054FF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状态管理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-Redux</a:t>
            </a:r>
          </a:p>
        </p:txBody>
      </p:sp>
      <p:sp>
        <p:nvSpPr>
          <p:cNvPr id="24" name="平行四边形 23"/>
          <p:cNvSpPr/>
          <p:nvPr/>
        </p:nvSpPr>
        <p:spPr>
          <a:xfrm>
            <a:off x="2274878" y="3125849"/>
            <a:ext cx="709708" cy="606291"/>
          </a:xfrm>
          <a:prstGeom prst="parallelogram">
            <a:avLst>
              <a:gd name="adj" fmla="val 0"/>
            </a:avLst>
          </a:prstGeom>
          <a:gradFill>
            <a:gsLst>
              <a:gs pos="22000">
                <a:srgbClr val="DD69B4"/>
              </a:gs>
              <a:gs pos="100000">
                <a:srgbClr val="0054FF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Source Han Serif SC" panose="02020400000000000000" pitchFamily="18" charset="-122"/>
              </a:rPr>
              <a:t>React</a:t>
            </a:r>
            <a:r>
              <a:rPr lang="zh-CN" altLang="en-US" dirty="0">
                <a:sym typeface="Source Han Serif SC" panose="02020400000000000000" pitchFamily="18" charset="-122"/>
              </a:rPr>
              <a:t>状态管理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D405-B2DF-4EC3-AD91-92680604D88F}" type="slidenum">
              <a:rPr lang="zh-CN" altLang="en-US" smtClean="0"/>
              <a:t>37</a:t>
            </a:fld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7439" y="1130299"/>
            <a:ext cx="11161486" cy="5165725"/>
          </a:xfrm>
        </p:spPr>
        <p:txBody>
          <a:bodyPr/>
          <a:lstStyle/>
          <a:p>
            <a:pPr>
              <a:lnSpc>
                <a:spcPct val="120000"/>
              </a:lnSpc>
              <a:buFont typeface="Wingdings" panose="05000000000000000000" charset="0"/>
              <a:buChar char=""/>
            </a:pPr>
            <a:r>
              <a:rPr lang="zh-CN" altLang="en-US" dirty="0">
                <a:sym typeface="+mn-ea"/>
              </a:rPr>
              <a:t>理解什么是状态管理，学习</a:t>
            </a:r>
            <a:r>
              <a:rPr lang="en-US" altLang="zh-CN" dirty="0">
                <a:sym typeface="+mn-ea"/>
              </a:rPr>
              <a:t>redux</a:t>
            </a:r>
            <a:r>
              <a:rPr lang="zh-CN" altLang="en-US" dirty="0">
                <a:sym typeface="+mn-ea"/>
              </a:rPr>
              <a:t>的应用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Source Han Serif SC" panose="02020400000000000000" pitchFamily="18" charset="-122"/>
              </a:rPr>
              <a:t>React</a:t>
            </a:r>
            <a:r>
              <a:rPr lang="zh-CN" altLang="en-US" dirty="0">
                <a:sym typeface="Source Han Serif SC" panose="02020400000000000000" pitchFamily="18" charset="-122"/>
              </a:rPr>
              <a:t>状态管理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D405-B2DF-4EC3-AD91-92680604D88F}" type="slidenum">
              <a:rPr lang="zh-CN" altLang="en-US" smtClean="0"/>
              <a:t>38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931035"/>
            <a:ext cx="6132195" cy="41503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57530" y="1205865"/>
            <a:ext cx="319532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 algn="l">
              <a:buFont typeface="Wingdings" panose="05000000000000000000" charset="0"/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data flow-单向数据流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818630" y="1931035"/>
            <a:ext cx="508825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charset="0"/>
              <a:buChar char=""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state：驱动应用的数据源。</a:t>
            </a:r>
          </a:p>
          <a:p>
            <a:pPr marL="342900" indent="-342900">
              <a:lnSpc>
                <a:spcPct val="120000"/>
              </a:lnSpc>
              <a:buFont typeface="Wingdings" panose="05000000000000000000" charset="0"/>
              <a:buChar char=""/>
            </a:pP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charset="0"/>
              <a:buChar char=""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view：以声明方式将 state 映射到视图 。</a:t>
            </a:r>
          </a:p>
          <a:p>
            <a:pPr indent="0">
              <a:lnSpc>
                <a:spcPct val="120000"/>
              </a:lnSpc>
              <a:buFont typeface="Wingdings" panose="05000000000000000000" charset="0"/>
              <a:buNone/>
            </a:pP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charset="0"/>
              <a:buChar char=""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actions：响应在 view 上的用户输入导致的状态变化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Source Han Serif SC" panose="02020400000000000000" pitchFamily="18" charset="-122"/>
              </a:rPr>
              <a:t>React</a:t>
            </a:r>
            <a:r>
              <a:rPr lang="zh-CN" altLang="en-US" dirty="0">
                <a:sym typeface="Source Han Serif SC" panose="02020400000000000000" pitchFamily="18" charset="-122"/>
              </a:rPr>
              <a:t>状态管理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D405-B2DF-4EC3-AD91-92680604D88F}" type="slidenum">
              <a:rPr lang="zh-CN" altLang="en-US" smtClean="0"/>
              <a:t>39</a:t>
            </a:fld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241425"/>
            <a:ext cx="6223000" cy="375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React</a:t>
            </a:r>
            <a:r>
              <a:rPr lang="zh-CN" altLang="en-US" dirty="0"/>
              <a:t>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buFont typeface="Wingdings" panose="05000000000000000000" charset="0"/>
              <a:buChar char=""/>
            </a:pPr>
            <a:r>
              <a:rPr lang="zh-CN" altLang="en-US" dirty="0"/>
              <a:t>出现的比较早，生态更健全</a:t>
            </a:r>
            <a:endParaRPr lang="en-US" altLang="zh-CN" dirty="0"/>
          </a:p>
          <a:p>
            <a:pPr>
              <a:lnSpc>
                <a:spcPct val="120000"/>
              </a:lnSpc>
              <a:buFont typeface="Wingdings" panose="05000000000000000000" charset="0"/>
              <a:buChar char=""/>
            </a:pPr>
            <a:r>
              <a:rPr lang="zh-CN" altLang="en-US" dirty="0">
                <a:sym typeface="+mn-ea"/>
              </a:rPr>
              <a:t>单向数据流</a:t>
            </a:r>
          </a:p>
          <a:p>
            <a:pPr>
              <a:lnSpc>
                <a:spcPct val="120000"/>
              </a:lnSpc>
              <a:buFont typeface="Wingdings" panose="05000000000000000000" charset="0"/>
              <a:buChar char=""/>
            </a:pPr>
            <a:r>
              <a:rPr lang="zh-CN" altLang="en-US" dirty="0"/>
              <a:t>JSX语法糖</a:t>
            </a:r>
          </a:p>
          <a:p>
            <a:pPr>
              <a:lnSpc>
                <a:spcPct val="120000"/>
              </a:lnSpc>
              <a:buFont typeface="Wingdings" panose="05000000000000000000" charset="0"/>
              <a:buChar char=""/>
            </a:pPr>
            <a:r>
              <a:rPr lang="zh-CN" altLang="en-US" dirty="0"/>
              <a:t>React Native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D405-B2DF-4EC3-AD91-92680604D88F}" type="slidenum">
              <a:rPr lang="zh-CN" altLang="en-US" smtClean="0"/>
              <a:t>4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Source Han Serif SC" panose="02020400000000000000" pitchFamily="18" charset="-122"/>
              </a:rPr>
              <a:t>React</a:t>
            </a:r>
            <a:r>
              <a:rPr lang="zh-CN" altLang="en-US" dirty="0">
                <a:sym typeface="Source Han Serif SC" panose="02020400000000000000" pitchFamily="18" charset="-122"/>
              </a:rPr>
              <a:t>状态管理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D405-B2DF-4EC3-AD91-92680604D88F}" type="slidenum">
              <a:rPr lang="zh-CN" altLang="en-US" smtClean="0"/>
              <a:t>40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295400"/>
            <a:ext cx="9383395" cy="4891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Source Han Serif SC" panose="02020400000000000000" pitchFamily="18" charset="-122"/>
              </a:rPr>
              <a:t>React</a:t>
            </a:r>
            <a:r>
              <a:rPr lang="zh-CN" altLang="en-US" dirty="0">
                <a:sym typeface="Source Han Serif SC" panose="02020400000000000000" pitchFamily="18" charset="-122"/>
              </a:rPr>
              <a:t>状态管理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D405-B2DF-4EC3-AD91-92680604D88F}" type="slidenum">
              <a:rPr lang="zh-CN" altLang="en-US" smtClean="0"/>
              <a:t>41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95" y="1125220"/>
            <a:ext cx="8528685" cy="5513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平行四边形 15"/>
          <p:cNvSpPr/>
          <p:nvPr/>
        </p:nvSpPr>
        <p:spPr>
          <a:xfrm>
            <a:off x="3339733" y="3125848"/>
            <a:ext cx="5512802" cy="606291"/>
          </a:xfrm>
          <a:prstGeom prst="parallelogram">
            <a:avLst>
              <a:gd name="adj" fmla="val 0"/>
            </a:avLst>
          </a:prstGeom>
          <a:gradFill>
            <a:gsLst>
              <a:gs pos="22000">
                <a:srgbClr val="DD69B4"/>
              </a:gs>
              <a:gs pos="100000">
                <a:srgbClr val="0054FF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React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性能优化</a:t>
            </a:r>
          </a:p>
        </p:txBody>
      </p:sp>
      <p:sp>
        <p:nvSpPr>
          <p:cNvPr id="24" name="平行四边形 23"/>
          <p:cNvSpPr/>
          <p:nvPr/>
        </p:nvSpPr>
        <p:spPr>
          <a:xfrm>
            <a:off x="2274878" y="3125849"/>
            <a:ext cx="709708" cy="606291"/>
          </a:xfrm>
          <a:prstGeom prst="parallelogram">
            <a:avLst>
              <a:gd name="adj" fmla="val 0"/>
            </a:avLst>
          </a:prstGeom>
          <a:gradFill>
            <a:gsLst>
              <a:gs pos="22000">
                <a:srgbClr val="DD69B4"/>
              </a:gs>
              <a:gs pos="100000">
                <a:srgbClr val="0054FF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React</a:t>
            </a:r>
            <a:r>
              <a:rPr lang="zh-CN" altLang="en-US" dirty="0">
                <a:sym typeface="+mn-ea"/>
              </a:rPr>
              <a:t>性能优化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D405-B2DF-4EC3-AD91-92680604D88F}" type="slidenum">
              <a:rPr lang="zh-CN" altLang="en-US" smtClean="0"/>
              <a:t>43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140" y="1127125"/>
            <a:ext cx="7274560" cy="48875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30" y="2317115"/>
            <a:ext cx="3641090" cy="2223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React</a:t>
            </a:r>
            <a:r>
              <a:rPr lang="zh-CN" altLang="en-US" dirty="0"/>
              <a:t>性能优化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D405-B2DF-4EC3-AD91-92680604D88F}" type="slidenum">
              <a:rPr lang="zh-CN" altLang="en-US" smtClean="0"/>
              <a:t>44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176020"/>
            <a:ext cx="7183755" cy="53041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30" y="1176020"/>
            <a:ext cx="3556000" cy="977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530" y="2732405"/>
            <a:ext cx="3556635" cy="20993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React</a:t>
            </a:r>
            <a:r>
              <a:rPr lang="zh-CN" altLang="en-US" dirty="0">
                <a:sym typeface="+mn-ea"/>
              </a:rPr>
              <a:t>性能优化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D405-B2DF-4EC3-AD91-92680604D88F}" type="slidenum">
              <a:rPr lang="zh-CN" altLang="en-US" smtClean="0"/>
              <a:t>45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327785"/>
            <a:ext cx="11209020" cy="3601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React</a:t>
            </a:r>
            <a:r>
              <a:rPr lang="zh-CN" altLang="en-US" dirty="0">
                <a:sym typeface="+mn-ea"/>
              </a:rPr>
              <a:t>性能优化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D405-B2DF-4EC3-AD91-92680604D88F}" type="slidenum">
              <a:rPr lang="zh-CN" altLang="en-US" smtClean="0"/>
              <a:t>46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2205"/>
            <a:ext cx="10160000" cy="4330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React</a:t>
            </a:r>
            <a:r>
              <a:rPr lang="zh-CN" altLang="en-US" dirty="0">
                <a:sym typeface="+mn-ea"/>
              </a:rPr>
              <a:t>性能优化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定制shouldComponentUpdate函数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D405-B2DF-4EC3-AD91-92680604D88F}" type="slidenum">
              <a:rPr lang="zh-CN" altLang="en-US" smtClean="0"/>
              <a:t>47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2127250"/>
            <a:ext cx="6756400" cy="260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React</a:t>
            </a:r>
            <a:r>
              <a:rPr lang="zh-CN" altLang="en-US" dirty="0">
                <a:sym typeface="+mn-ea"/>
              </a:rPr>
              <a:t>性能优化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D405-B2DF-4EC3-AD91-92680604D88F}" type="slidenum">
              <a:rPr lang="zh-CN" altLang="en-US" smtClean="0"/>
              <a:t>48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059180"/>
            <a:ext cx="7086600" cy="524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React</a:t>
            </a:r>
            <a:r>
              <a:rPr lang="zh-CN" altLang="en-US" dirty="0">
                <a:sym typeface="+mn-ea"/>
              </a:rPr>
              <a:t>性能优化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sym typeface="+mn-ea"/>
              </a:rPr>
              <a:t>bind函数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D405-B2DF-4EC3-AD91-92680604D88F}" type="slidenum">
              <a:rPr lang="zh-CN" altLang="en-US" smtClean="0"/>
              <a:t>49</a:t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57530" y="1764030"/>
            <a:ext cx="842645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&lt;p 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onClick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={this.handleClick}&gt;</a:t>
            </a:r>
          </a:p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&lt;p 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onClick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={this.handleClick.bind(this)}&gt;</a:t>
            </a:r>
          </a:p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&lt;p 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onClick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={() =&gt; { this.handleClick() }}&gt;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-315135" y="2045900"/>
            <a:ext cx="4761223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5400" b="1" i="1" noProof="0" dirty="0">
                <a:gradFill flip="none" rotWithShape="1">
                  <a:gsLst>
                    <a:gs pos="65000">
                      <a:srgbClr val="0283CA"/>
                    </a:gs>
                    <a:gs pos="33000">
                      <a:srgbClr val="1FBFE1"/>
                    </a:gs>
                  </a:gsLst>
                  <a:lin ang="5400000" scaled="1"/>
                  <a:tileRect/>
                </a:gra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c</a:t>
            </a: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5000">
                      <a:srgbClr val="0283CA"/>
                    </a:gs>
                    <a:gs pos="33000">
                      <a:srgbClr val="1FBFE1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ONTENTS</a:t>
            </a:r>
            <a:endParaRPr kumimoji="0" lang="zh-CN" altLang="en-US" sz="3600" b="1" i="1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65000">
                    <a:srgbClr val="0283CA"/>
                  </a:gs>
                  <a:gs pos="33000">
                    <a:srgbClr val="1FBFE1"/>
                  </a:gs>
                </a:gsLst>
                <a:lin ang="5400000" scaled="1"/>
                <a:tileRect/>
              </a:gra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908473" y="1454588"/>
            <a:ext cx="1664992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5400" b="1" i="1" dirty="0">
                <a:gradFill flip="none" rotWithShape="1">
                  <a:gsLst>
                    <a:gs pos="58000">
                      <a:srgbClr val="0283CA"/>
                    </a:gs>
                    <a:gs pos="25000">
                      <a:srgbClr val="1FBFE1"/>
                    </a:gs>
                  </a:gsLst>
                  <a:lin ang="5400000" scaled="1"/>
                  <a:tileRect/>
                </a:gra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目录</a:t>
            </a:r>
            <a:endParaRPr kumimoji="0" lang="zh-CN" altLang="en-US" sz="3600" b="1" i="1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58000">
                    <a:srgbClr val="0283CA"/>
                  </a:gs>
                  <a:gs pos="25000">
                    <a:srgbClr val="1FBFE1"/>
                  </a:gs>
                </a:gsLst>
                <a:lin ang="5400000" scaled="1"/>
                <a:tileRect/>
              </a:gra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5388878" y="1024633"/>
            <a:ext cx="5512802" cy="606291"/>
          </a:xfrm>
          <a:prstGeom prst="parallelogram">
            <a:avLst>
              <a:gd name="adj" fmla="val 0"/>
            </a:avLst>
          </a:prstGeom>
          <a:gradFill>
            <a:gsLst>
              <a:gs pos="22000">
                <a:srgbClr val="DD69B4"/>
              </a:gs>
              <a:gs pos="100000">
                <a:srgbClr val="0054FF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React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这一生</a:t>
            </a:r>
          </a:p>
        </p:txBody>
      </p:sp>
      <p:sp>
        <p:nvSpPr>
          <p:cNvPr id="24" name="平行四边形 23"/>
          <p:cNvSpPr/>
          <p:nvPr/>
        </p:nvSpPr>
        <p:spPr>
          <a:xfrm>
            <a:off x="4324023" y="1024634"/>
            <a:ext cx="709708" cy="606291"/>
          </a:xfrm>
          <a:prstGeom prst="parallelogram">
            <a:avLst>
              <a:gd name="adj" fmla="val 0"/>
            </a:avLst>
          </a:prstGeom>
          <a:gradFill>
            <a:gsLst>
              <a:gs pos="22000">
                <a:srgbClr val="DD69B4"/>
              </a:gs>
              <a:gs pos="100000">
                <a:srgbClr val="0054FF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25" name="平行四边形 24"/>
          <p:cNvSpPr/>
          <p:nvPr/>
        </p:nvSpPr>
        <p:spPr>
          <a:xfrm>
            <a:off x="5388878" y="2091433"/>
            <a:ext cx="5512802" cy="606291"/>
          </a:xfrm>
          <a:prstGeom prst="parallelogram">
            <a:avLst>
              <a:gd name="adj" fmla="val 0"/>
            </a:avLst>
          </a:prstGeom>
          <a:gradFill>
            <a:gsLst>
              <a:gs pos="22000">
                <a:srgbClr val="DD69B4"/>
              </a:gs>
              <a:gs pos="100000">
                <a:srgbClr val="0054FF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从虚拟到现实</a:t>
            </a:r>
          </a:p>
        </p:txBody>
      </p:sp>
      <p:sp>
        <p:nvSpPr>
          <p:cNvPr id="26" name="平行四边形 25"/>
          <p:cNvSpPr/>
          <p:nvPr/>
        </p:nvSpPr>
        <p:spPr>
          <a:xfrm>
            <a:off x="4324023" y="2091434"/>
            <a:ext cx="709708" cy="606291"/>
          </a:xfrm>
          <a:prstGeom prst="parallelogram">
            <a:avLst>
              <a:gd name="adj" fmla="val 0"/>
            </a:avLst>
          </a:prstGeom>
          <a:gradFill>
            <a:gsLst>
              <a:gs pos="22000">
                <a:srgbClr val="DD69B4"/>
              </a:gs>
              <a:gs pos="100000">
                <a:srgbClr val="0054FF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29" name="平行四边形 28"/>
          <p:cNvSpPr/>
          <p:nvPr/>
        </p:nvSpPr>
        <p:spPr>
          <a:xfrm>
            <a:off x="5388878" y="3125213"/>
            <a:ext cx="5512802" cy="606291"/>
          </a:xfrm>
          <a:prstGeom prst="parallelogram">
            <a:avLst>
              <a:gd name="adj" fmla="val 0"/>
            </a:avLst>
          </a:prstGeom>
          <a:gradFill>
            <a:gsLst>
              <a:gs pos="22000">
                <a:srgbClr val="DD69B4"/>
              </a:gs>
              <a:gs pos="100000">
                <a:srgbClr val="0054FF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状态管理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-Redux</a:t>
            </a:r>
          </a:p>
        </p:txBody>
      </p:sp>
      <p:sp>
        <p:nvSpPr>
          <p:cNvPr id="30" name="平行四边形 29"/>
          <p:cNvSpPr/>
          <p:nvPr/>
        </p:nvSpPr>
        <p:spPr>
          <a:xfrm>
            <a:off x="4324023" y="3125214"/>
            <a:ext cx="709708" cy="606291"/>
          </a:xfrm>
          <a:prstGeom prst="parallelogram">
            <a:avLst>
              <a:gd name="adj" fmla="val 0"/>
            </a:avLst>
          </a:prstGeom>
          <a:gradFill>
            <a:gsLst>
              <a:gs pos="22000">
                <a:srgbClr val="DD69B4"/>
              </a:gs>
              <a:gs pos="100000">
                <a:srgbClr val="0054FF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3</a:t>
            </a:r>
          </a:p>
        </p:txBody>
      </p:sp>
      <p:sp>
        <p:nvSpPr>
          <p:cNvPr id="33" name="平行四边形 32"/>
          <p:cNvSpPr/>
          <p:nvPr/>
        </p:nvSpPr>
        <p:spPr>
          <a:xfrm>
            <a:off x="5387168" y="4202287"/>
            <a:ext cx="5512802" cy="606291"/>
          </a:xfrm>
          <a:prstGeom prst="parallelogram">
            <a:avLst>
              <a:gd name="adj" fmla="val 0"/>
            </a:avLst>
          </a:prstGeom>
          <a:gradFill>
            <a:gsLst>
              <a:gs pos="22000">
                <a:srgbClr val="DD69B4"/>
              </a:gs>
              <a:gs pos="100000">
                <a:srgbClr val="0054FF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实用技巧和性能优化</a:t>
            </a:r>
          </a:p>
        </p:txBody>
      </p:sp>
      <p:sp>
        <p:nvSpPr>
          <p:cNvPr id="34" name="平行四边形 33"/>
          <p:cNvSpPr/>
          <p:nvPr/>
        </p:nvSpPr>
        <p:spPr>
          <a:xfrm>
            <a:off x="4322313" y="4202288"/>
            <a:ext cx="709708" cy="606291"/>
          </a:xfrm>
          <a:prstGeom prst="parallelogram">
            <a:avLst>
              <a:gd name="adj" fmla="val 0"/>
            </a:avLst>
          </a:prstGeom>
          <a:gradFill>
            <a:gsLst>
              <a:gs pos="22000">
                <a:srgbClr val="DD69B4"/>
              </a:gs>
              <a:gs pos="100000">
                <a:srgbClr val="0054FF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React</a:t>
            </a:r>
            <a:r>
              <a:rPr lang="zh-CN" altLang="en-US" dirty="0">
                <a:sym typeface="+mn-ea"/>
              </a:rPr>
              <a:t>性能优化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D405-B2DF-4EC3-AD91-92680604D88F}" type="slidenum">
              <a:rPr lang="zh-CN" altLang="en-US" smtClean="0"/>
              <a:t>50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845310"/>
            <a:ext cx="3465195" cy="151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React</a:t>
            </a:r>
            <a:r>
              <a:rPr lang="zh-CN" altLang="en-US" dirty="0">
                <a:sym typeface="+mn-ea"/>
              </a:rPr>
              <a:t>性能优化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D405-B2DF-4EC3-AD91-92680604D88F}" type="slidenum">
              <a:rPr lang="zh-CN" altLang="en-US" smtClean="0"/>
              <a:t>51</a:t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57530" y="1652270"/>
            <a:ext cx="1096962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Shared mutable state is the root of all evil（共享的可变状态是万恶之源）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57530" y="1104900"/>
            <a:ext cx="205867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indent="0"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Immutable.js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2711450"/>
            <a:ext cx="7773035" cy="143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课后练习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D405-B2DF-4EC3-AD91-92680604D88F}" type="slidenum">
              <a:rPr lang="zh-CN" altLang="en-US" smtClean="0"/>
              <a:t>52</a:t>
            </a:fld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12520"/>
            <a:ext cx="7621270" cy="27686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24840" y="4208780"/>
            <a:ext cx="7346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使用深度遍历，给出上图前后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DOM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树的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patches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4238757" y="4178958"/>
            <a:ext cx="7454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zh-CN" altLang="en-US" sz="5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前端赋能 共创卓越</a:t>
            </a: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21960" y="139915"/>
            <a:ext cx="2412580" cy="502574"/>
            <a:chOff x="4876631" y="5573643"/>
            <a:chExt cx="2412580" cy="502574"/>
          </a:xfrm>
        </p:grpSpPr>
        <p:grpSp>
          <p:nvGrpSpPr>
            <p:cNvPr id="13" name="组合 12"/>
            <p:cNvGrpSpPr/>
            <p:nvPr/>
          </p:nvGrpSpPr>
          <p:grpSpPr>
            <a:xfrm>
              <a:off x="5892975" y="5669965"/>
              <a:ext cx="1396236" cy="307775"/>
              <a:chOff x="10625070" y="344258"/>
              <a:chExt cx="1534964" cy="338356"/>
            </a:xfrm>
          </p:grpSpPr>
          <p:cxnSp>
            <p:nvCxnSpPr>
              <p:cNvPr id="15" name="直接连接符 14"/>
              <p:cNvCxnSpPr/>
              <p:nvPr/>
            </p:nvCxnSpPr>
            <p:spPr>
              <a:xfrm>
                <a:off x="10625070" y="370783"/>
                <a:ext cx="0" cy="259784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6" name="文本框 15"/>
              <p:cNvSpPr txBox="1"/>
              <p:nvPr/>
            </p:nvSpPr>
            <p:spPr>
              <a:xfrm>
                <a:off x="10691842" y="344258"/>
                <a:ext cx="1468192" cy="3383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zh-CN" altLang="en-US" sz="14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技术委员会</a:t>
                </a:r>
                <a:endParaRPr kumimoji="0" lang="zh-CN" altLang="en-US" sz="14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702030404030204"/>
                </a:endParaRPr>
              </a:p>
            </p:txBody>
          </p:sp>
        </p:grp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631" y="5573643"/>
              <a:ext cx="926403" cy="502574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6139918" y="2535418"/>
            <a:ext cx="36519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zh-CN" sz="5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THANKS</a:t>
            </a:r>
            <a:endParaRPr lang="zh-CN" altLang="en-US" sz="54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962468" y="132211"/>
            <a:ext cx="3411020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前端中级训练营系列课程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课程目标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buFont typeface="Wingdings" panose="05000000000000000000" charset="0"/>
              <a:buChar char=""/>
            </a:pPr>
            <a:r>
              <a:rPr lang="zh-CN" altLang="en-US" dirty="0">
                <a:sym typeface="+mn-ea"/>
              </a:rPr>
              <a:t>了解</a:t>
            </a:r>
            <a:r>
              <a:rPr lang="en-US" altLang="zh-CN" dirty="0">
                <a:sym typeface="+mn-ea"/>
              </a:rPr>
              <a:t>React</a:t>
            </a:r>
            <a:r>
              <a:rPr lang="zh-CN" altLang="en-US" dirty="0">
                <a:sym typeface="+mn-ea"/>
              </a:rPr>
              <a:t>的生命周期，学会结合生命周期的函数处理我们的业务逻辑</a:t>
            </a:r>
            <a:endParaRPr lang="zh-CN" altLang="en-US" dirty="0"/>
          </a:p>
          <a:p>
            <a:pPr>
              <a:lnSpc>
                <a:spcPct val="120000"/>
              </a:lnSpc>
              <a:buFont typeface="Wingdings" panose="05000000000000000000" charset="0"/>
              <a:buChar char=""/>
            </a:pPr>
            <a:r>
              <a:rPr lang="zh-CN" altLang="en-US" dirty="0"/>
              <a:t>了解虚拟</a:t>
            </a:r>
            <a:r>
              <a:rPr lang="en-US" altLang="zh-CN" dirty="0"/>
              <a:t>DOM</a:t>
            </a:r>
            <a:r>
              <a:rPr lang="zh-CN" altLang="en-US" dirty="0"/>
              <a:t>技术和</a:t>
            </a:r>
            <a:r>
              <a:rPr lang="en-US" altLang="zh-CN" dirty="0"/>
              <a:t>DIFF</a:t>
            </a:r>
            <a:r>
              <a:rPr lang="zh-CN" altLang="en-US" dirty="0"/>
              <a:t>算法，以及</a:t>
            </a:r>
            <a:r>
              <a:rPr lang="en-US" altLang="zh-CN" dirty="0"/>
              <a:t>react</a:t>
            </a:r>
            <a:r>
              <a:rPr lang="zh-CN" altLang="en-US" dirty="0"/>
              <a:t>是如何把虚拟</a:t>
            </a:r>
            <a:r>
              <a:rPr lang="en-US" altLang="zh-CN" dirty="0"/>
              <a:t>dom</a:t>
            </a:r>
            <a:r>
              <a:rPr lang="zh-CN" altLang="en-US" dirty="0"/>
              <a:t>渲染到浏览器中</a:t>
            </a:r>
          </a:p>
          <a:p>
            <a:pPr>
              <a:lnSpc>
                <a:spcPct val="120000"/>
              </a:lnSpc>
              <a:buFont typeface="Wingdings" panose="05000000000000000000" charset="0"/>
              <a:buChar char=""/>
            </a:pPr>
            <a:r>
              <a:rPr lang="zh-CN" altLang="en-US" dirty="0">
                <a:sym typeface="+mn-ea"/>
              </a:rPr>
              <a:t>了解</a:t>
            </a:r>
            <a:r>
              <a:rPr lang="en-US" altLang="zh-CN" dirty="0">
                <a:sym typeface="+mn-ea"/>
              </a:rPr>
              <a:t>React</a:t>
            </a:r>
            <a:r>
              <a:rPr lang="zh-CN" altLang="en-US" dirty="0">
                <a:sym typeface="+mn-ea"/>
              </a:rPr>
              <a:t>状态管理</a:t>
            </a:r>
            <a:r>
              <a:rPr lang="en-US" altLang="zh-CN" dirty="0">
                <a:sym typeface="+mn-ea"/>
              </a:rPr>
              <a:t>-Redux</a:t>
            </a:r>
            <a:r>
              <a:rPr lang="zh-CN" altLang="en-US" dirty="0">
                <a:sym typeface="+mn-ea"/>
              </a:rPr>
              <a:t>的应用</a:t>
            </a:r>
          </a:p>
          <a:p>
            <a:pPr>
              <a:lnSpc>
                <a:spcPct val="120000"/>
              </a:lnSpc>
              <a:buFont typeface="Wingdings" panose="05000000000000000000" charset="0"/>
              <a:buChar char=""/>
            </a:pPr>
            <a:r>
              <a:rPr lang="zh-CN" altLang="en-US" dirty="0">
                <a:sym typeface="+mn-ea"/>
              </a:rPr>
              <a:t>了解</a:t>
            </a:r>
            <a:r>
              <a:rPr lang="en-US" altLang="zh-CN" dirty="0">
                <a:sym typeface="+mn-ea"/>
              </a:rPr>
              <a:t>React</a:t>
            </a:r>
            <a:r>
              <a:rPr lang="zh-CN" altLang="en-US" dirty="0">
                <a:sym typeface="+mn-ea"/>
              </a:rPr>
              <a:t>的性能优化方向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D405-B2DF-4EC3-AD91-92680604D88F}" type="slidenum">
              <a:rPr lang="zh-CN" altLang="en-US" smtClean="0"/>
              <a:t>6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平行四边形 15"/>
          <p:cNvSpPr/>
          <p:nvPr/>
        </p:nvSpPr>
        <p:spPr>
          <a:xfrm>
            <a:off x="3339733" y="3125213"/>
            <a:ext cx="5512802" cy="606291"/>
          </a:xfrm>
          <a:prstGeom prst="parallelogram">
            <a:avLst>
              <a:gd name="adj" fmla="val 0"/>
            </a:avLst>
          </a:prstGeom>
          <a:gradFill>
            <a:gsLst>
              <a:gs pos="22000">
                <a:srgbClr val="DD69B4"/>
              </a:gs>
              <a:gs pos="100000">
                <a:srgbClr val="0054FF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React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这一生</a:t>
            </a:r>
          </a:p>
        </p:txBody>
      </p:sp>
      <p:sp>
        <p:nvSpPr>
          <p:cNvPr id="24" name="平行四边形 23"/>
          <p:cNvSpPr/>
          <p:nvPr/>
        </p:nvSpPr>
        <p:spPr>
          <a:xfrm>
            <a:off x="2274878" y="3125849"/>
            <a:ext cx="709708" cy="606291"/>
          </a:xfrm>
          <a:prstGeom prst="parallelogram">
            <a:avLst>
              <a:gd name="adj" fmla="val 0"/>
            </a:avLst>
          </a:prstGeom>
          <a:gradFill>
            <a:gsLst>
              <a:gs pos="22000">
                <a:srgbClr val="DD69B4"/>
              </a:gs>
              <a:gs pos="100000">
                <a:srgbClr val="0054FF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React</a:t>
            </a:r>
            <a:r>
              <a:rPr lang="zh-CN" altLang="en-US" dirty="0">
                <a:sym typeface="Source Han Serif SC" panose="02020400000000000000" pitchFamily="18" charset="-122"/>
              </a:rPr>
              <a:t>生命周期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7439" y="1130299"/>
            <a:ext cx="11161486" cy="5165725"/>
          </a:xfrm>
        </p:spPr>
        <p:txBody>
          <a:bodyPr/>
          <a:lstStyle/>
          <a:p>
            <a:pPr>
              <a:lnSpc>
                <a:spcPct val="120000"/>
              </a:lnSpc>
              <a:buFont typeface="Wingdings" panose="05000000000000000000" charset="0"/>
              <a:buChar char=""/>
            </a:pPr>
            <a:r>
              <a:rPr lang="zh-CN" altLang="en-US" dirty="0">
                <a:sym typeface="+mn-ea"/>
              </a:rPr>
              <a:t>认识</a:t>
            </a:r>
            <a:r>
              <a:rPr lang="en-US" altLang="zh-CN" dirty="0">
                <a:sym typeface="+mn-ea"/>
              </a:rPr>
              <a:t>React</a:t>
            </a:r>
            <a:r>
              <a:rPr lang="zh-CN" altLang="en-US" dirty="0">
                <a:sym typeface="+mn-ea"/>
              </a:rPr>
              <a:t>的生命周期，两个主要的版本</a:t>
            </a:r>
          </a:p>
          <a:p>
            <a:pPr>
              <a:lnSpc>
                <a:spcPct val="120000"/>
              </a:lnSpc>
              <a:buFont typeface="Wingdings" panose="05000000000000000000" charset="0"/>
              <a:buChar char=""/>
            </a:pPr>
            <a:r>
              <a:rPr lang="zh-CN" altLang="en-US" dirty="0">
                <a:sym typeface="+mn-ea"/>
              </a:rPr>
              <a:t>在实践中，结合生命周期的函数，对组件进行优化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D405-B2DF-4EC3-AD91-92680604D88F}" type="slidenum">
              <a:rPr lang="zh-CN" altLang="en-US" smtClean="0"/>
              <a:t>8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Source Han Serif SC" panose="02020400000000000000" pitchFamily="18" charset="-122"/>
              </a:rPr>
              <a:t>React</a:t>
            </a:r>
            <a:r>
              <a:rPr lang="zh-CN" altLang="en-US" dirty="0">
                <a:sym typeface="Source Han Serif SC" panose="02020400000000000000" pitchFamily="18" charset="-122"/>
              </a:rPr>
              <a:t>生命周期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D405-B2DF-4EC3-AD91-92680604D88F}" type="slidenum">
              <a:rPr lang="zh-CN" altLang="en-US" smtClean="0"/>
              <a:t>9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631950"/>
            <a:ext cx="10633075" cy="46678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7530" y="1010285"/>
            <a:ext cx="394716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 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v16.0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AAAAAAAAAAA）">
  <a:themeElements>
    <a:clrScheme name="自定义 14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BE0F6"/>
      </a:accent1>
      <a:accent2>
        <a:srgbClr val="3BE0F6"/>
      </a:accent2>
      <a:accent3>
        <a:srgbClr val="3BE0F6"/>
      </a:accent3>
      <a:accent4>
        <a:srgbClr val="3BE0F6"/>
      </a:accent4>
      <a:accent5>
        <a:srgbClr val="3BE0F6"/>
      </a:accent5>
      <a:accent6>
        <a:srgbClr val="3BE0F6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5107</Words>
  <Application>Microsoft Office PowerPoint</Application>
  <PresentationFormat>宽屏</PresentationFormat>
  <Paragraphs>550</Paragraphs>
  <Slides>53</Slides>
  <Notes>53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3" baseType="lpstr">
      <vt:lpstr>Source Han Serif SC</vt:lpstr>
      <vt:lpstr>等线</vt:lpstr>
      <vt:lpstr>等线 Light</vt:lpstr>
      <vt:lpstr>宋体</vt:lpstr>
      <vt:lpstr>微软雅黑</vt:lpstr>
      <vt:lpstr>圆体-简</vt:lpstr>
      <vt:lpstr>Arial</vt:lpstr>
      <vt:lpstr>Calibri</vt:lpstr>
      <vt:lpstr>Wingdings</vt:lpstr>
      <vt:lpstr>AAAAAAAAAAAA）</vt:lpstr>
      <vt:lpstr>PowerPoint 演示文稿</vt:lpstr>
      <vt:lpstr>调查</vt:lpstr>
      <vt:lpstr>why not React？</vt:lpstr>
      <vt:lpstr>why React？</vt:lpstr>
      <vt:lpstr>PowerPoint 演示文稿</vt:lpstr>
      <vt:lpstr>课程目标</vt:lpstr>
      <vt:lpstr>PowerPoint 演示文稿</vt:lpstr>
      <vt:lpstr>React生命周期</vt:lpstr>
      <vt:lpstr>React生命周期</vt:lpstr>
      <vt:lpstr>React生命周期</vt:lpstr>
      <vt:lpstr>React生命周期</vt:lpstr>
      <vt:lpstr>PowerPoint 演示文稿</vt:lpstr>
      <vt:lpstr>VDOM与DIFF算法</vt:lpstr>
      <vt:lpstr>Virtual DOM</vt:lpstr>
      <vt:lpstr>Virtual DOM</vt:lpstr>
      <vt:lpstr>Virtual DOM</vt:lpstr>
      <vt:lpstr>Virtual DOM</vt:lpstr>
      <vt:lpstr>Virtual DOM</vt:lpstr>
      <vt:lpstr>Virtual DOM</vt:lpstr>
      <vt:lpstr>组件渲染</vt:lpstr>
      <vt:lpstr>组件渲染</vt:lpstr>
      <vt:lpstr>组件渲染</vt:lpstr>
      <vt:lpstr>Virtual DOM</vt:lpstr>
      <vt:lpstr>Diff算法</vt:lpstr>
      <vt:lpstr>Diff算法</vt:lpstr>
      <vt:lpstr>Diff算法</vt:lpstr>
      <vt:lpstr>Diff算法</vt:lpstr>
      <vt:lpstr>Diff算法</vt:lpstr>
      <vt:lpstr>Diff算法</vt:lpstr>
      <vt:lpstr>Diff算法</vt:lpstr>
      <vt:lpstr>Diff算法</vt:lpstr>
      <vt:lpstr>Diff算法</vt:lpstr>
      <vt:lpstr>Diff算法</vt:lpstr>
      <vt:lpstr>Diff算法</vt:lpstr>
      <vt:lpstr>Diff算法</vt:lpstr>
      <vt:lpstr>PowerPoint 演示文稿</vt:lpstr>
      <vt:lpstr>React状态管理</vt:lpstr>
      <vt:lpstr>React状态管理</vt:lpstr>
      <vt:lpstr>React状态管理</vt:lpstr>
      <vt:lpstr>React状态管理</vt:lpstr>
      <vt:lpstr>React状态管理</vt:lpstr>
      <vt:lpstr>PowerPoint 演示文稿</vt:lpstr>
      <vt:lpstr>React性能优化</vt:lpstr>
      <vt:lpstr>React性能优化</vt:lpstr>
      <vt:lpstr>React性能优化</vt:lpstr>
      <vt:lpstr>React性能优化</vt:lpstr>
      <vt:lpstr>React性能优化</vt:lpstr>
      <vt:lpstr>React性能优化</vt:lpstr>
      <vt:lpstr>React性能优化</vt:lpstr>
      <vt:lpstr>React性能优化</vt:lpstr>
      <vt:lpstr>React性能优化</vt:lpstr>
      <vt:lpstr>课后练习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架构师训练营PPT模板</dc:title>
  <dc:creator>Administrator</dc:creator>
  <cp:lastModifiedBy>admin</cp:lastModifiedBy>
  <cp:revision>244</cp:revision>
  <dcterms:created xsi:type="dcterms:W3CDTF">2019-08-10T06:30:36Z</dcterms:created>
  <dcterms:modified xsi:type="dcterms:W3CDTF">2019-08-12T03:16:09Z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2052-1.3.1.1688</vt:lpwstr>
  </property>
</Properties>
</file>